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62" r:id="rId5"/>
    <p:sldId id="261" r:id="rId6"/>
    <p:sldId id="259" r:id="rId7"/>
    <p:sldId id="302" r:id="rId8"/>
    <p:sldId id="264" r:id="rId9"/>
    <p:sldId id="297" r:id="rId10"/>
    <p:sldId id="260" r:id="rId11"/>
    <p:sldId id="296" r:id="rId12"/>
    <p:sldId id="265" r:id="rId13"/>
    <p:sldId id="266" r:id="rId14"/>
    <p:sldId id="267" r:id="rId15"/>
    <p:sldId id="307" r:id="rId16"/>
    <p:sldId id="292" r:id="rId17"/>
    <p:sldId id="272" r:id="rId18"/>
    <p:sldId id="273" r:id="rId19"/>
    <p:sldId id="274" r:id="rId20"/>
    <p:sldId id="303" r:id="rId21"/>
    <p:sldId id="304" r:id="rId22"/>
    <p:sldId id="306" r:id="rId23"/>
    <p:sldId id="276" r:id="rId24"/>
    <p:sldId id="291" r:id="rId25"/>
    <p:sldId id="275" r:id="rId26"/>
    <p:sldId id="277" r:id="rId27"/>
    <p:sldId id="278" r:id="rId28"/>
    <p:sldId id="279" r:id="rId29"/>
    <p:sldId id="280" r:id="rId30"/>
    <p:sldId id="281" r:id="rId31"/>
    <p:sldId id="282" r:id="rId32"/>
    <p:sldId id="283" r:id="rId33"/>
    <p:sldId id="284" r:id="rId34"/>
    <p:sldId id="285" r:id="rId35"/>
    <p:sldId id="286" r:id="rId36"/>
    <p:sldId id="295" r:id="rId37"/>
    <p:sldId id="287" r:id="rId38"/>
    <p:sldId id="290" r:id="rId39"/>
    <p:sldId id="288" r:id="rId40"/>
    <p:sldId id="268" r:id="rId41"/>
    <p:sldId id="269" r:id="rId42"/>
    <p:sldId id="294" r:id="rId43"/>
    <p:sldId id="298" r:id="rId44"/>
    <p:sldId id="270" r:id="rId45"/>
    <p:sldId id="300" r:id="rId46"/>
    <p:sldId id="299" r:id="rId47"/>
    <p:sldId id="271" r:id="rId48"/>
    <p:sldId id="293" r:id="rId49"/>
    <p:sldId id="301" r:id="rId50"/>
    <p:sldId id="30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1594" y="4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A8DB2-57C1-48E1-8977-11DE290556B8}" type="datetimeFigureOut">
              <a:rPr lang="en-US" smtClean="0"/>
              <a:t>9/10/2020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1D5AB5-B4EE-4DEA-B8AE-11BA167F7186}" type="slidenum">
              <a:rPr lang="en-US" smtClean="0"/>
              <a:t>‹#›</a:t>
            </a:fld>
            <a:endParaRPr lang="en-US"/>
          </a:p>
        </p:txBody>
      </p:sp>
    </p:spTree>
    <p:extLst>
      <p:ext uri="{BB962C8B-B14F-4D97-AF65-F5344CB8AC3E}">
        <p14:creationId xmlns:p14="http://schemas.microsoft.com/office/powerpoint/2010/main" val="12148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E1F2840-6E07-4338-843B-065DE7A9FF7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2889055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F2840-6E07-4338-843B-065DE7A9FF7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3712523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F2840-6E07-4338-843B-065DE7A9FF7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195261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1F2840-6E07-4338-843B-065DE7A9FF7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1898712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E1F2840-6E07-4338-843B-065DE7A9FF72}" type="datetimeFigureOut">
              <a:rPr lang="en-US" smtClean="0"/>
              <a:t>9/10/2020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2112493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1F2840-6E07-4338-843B-065DE7A9FF7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1356042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1F2840-6E07-4338-843B-065DE7A9FF72}" type="datetimeFigureOut">
              <a:rPr lang="en-US" smtClean="0"/>
              <a:t>9/10/2020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2531433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1F2840-6E07-4338-843B-065DE7A9FF72}" type="datetimeFigureOut">
              <a:rPr lang="en-US" smtClean="0"/>
              <a:t>9/10/2020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3107075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1F2840-6E07-4338-843B-065DE7A9FF72}" type="datetimeFigureOut">
              <a:rPr lang="en-US" smtClean="0"/>
              <a:t>9/10/2020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32018902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1F2840-6E07-4338-843B-065DE7A9FF7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3560488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1F2840-6E07-4338-843B-065DE7A9FF72}" type="datetimeFigureOut">
              <a:rPr lang="en-US" smtClean="0"/>
              <a:t>9/10/2020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6CE492-EC82-4FB3-882E-A6C4F8A68ED1}" type="slidenum">
              <a:rPr lang="en-US" smtClean="0"/>
              <a:t>‹#›</a:t>
            </a:fld>
            <a:endParaRPr lang="en-US"/>
          </a:p>
        </p:txBody>
      </p:sp>
    </p:spTree>
    <p:extLst>
      <p:ext uri="{BB962C8B-B14F-4D97-AF65-F5344CB8AC3E}">
        <p14:creationId xmlns:p14="http://schemas.microsoft.com/office/powerpoint/2010/main" val="2943749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1F2840-6E07-4338-843B-065DE7A9FF72}" type="datetimeFigureOut">
              <a:rPr lang="en-US" smtClean="0"/>
              <a:t>9/10/2020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CE492-EC82-4FB3-882E-A6C4F8A68ED1}" type="slidenum">
              <a:rPr lang="en-US" smtClean="0"/>
              <a:t>‹#›</a:t>
            </a:fld>
            <a:endParaRPr lang="en-US"/>
          </a:p>
        </p:txBody>
      </p:sp>
    </p:spTree>
    <p:extLst>
      <p:ext uri="{BB962C8B-B14F-4D97-AF65-F5344CB8AC3E}">
        <p14:creationId xmlns:p14="http://schemas.microsoft.com/office/powerpoint/2010/main" val="1318634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image" Target="../media/image16.png"/><Relationship Id="rId2" Type="http://schemas.microsoft.com/office/2007/relationships/media" Target="../media/media15.m4a"/><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Word_Document.docx"/><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slideLayout" Target="../slideLayouts/slideLayout7.xml"/><Relationship Id="rId7" Type="http://schemas.openxmlformats.org/officeDocument/2006/relationships/image" Target="../media/image26.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4.jp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 Id="rId9"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61.jpeg"/><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62.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64.jp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66.jpe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2.m4a"/><Relationship Id="rId7" Type="http://schemas.openxmlformats.org/officeDocument/2006/relationships/image" Target="../media/image68.jpe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67.jpeg"/><Relationship Id="rId5" Type="http://schemas.openxmlformats.org/officeDocument/2006/relationships/slideLayout" Target="../slideLayouts/slideLayout4.xml"/><Relationship Id="rId4" Type="http://schemas.openxmlformats.org/officeDocument/2006/relationships/audio" Target="../media/media42.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70.jpe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2.png"/><Relationship Id="rId5" Type="http://schemas.openxmlformats.org/officeDocument/2006/relationships/image" Target="../media/image72.jpeg"/><Relationship Id="rId4" Type="http://schemas.openxmlformats.org/officeDocument/2006/relationships/image" Target="../media/image71.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2.png"/><Relationship Id="rId5" Type="http://schemas.openxmlformats.org/officeDocument/2006/relationships/image" Target="../media/image74.jpeg"/><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png"/><Relationship Id="rId5" Type="http://schemas.openxmlformats.org/officeDocument/2006/relationships/image" Target="../media/image76.png"/><Relationship Id="rId4" Type="http://schemas.openxmlformats.org/officeDocument/2006/relationships/image" Target="../media/image75.jpe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image" Target="../media/image77.jpg"/></Relationships>
</file>

<file path=ppt/slides/_rels/slide4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png"/><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0"/>
            <a:ext cx="7772400" cy="1470025"/>
          </a:xfrm>
        </p:spPr>
        <p:txBody>
          <a:bodyPr/>
          <a:lstStyle/>
          <a:p>
            <a:r>
              <a:rPr lang="en-US" dirty="0"/>
              <a:t>Inflorescences, Fruits &amp; Seeds</a:t>
            </a:r>
            <a:br>
              <a:rPr lang="en-US" dirty="0"/>
            </a:br>
            <a:r>
              <a:rPr lang="en-US" sz="3200" dirty="0"/>
              <a:t>Judd et al pp. 85-113</a:t>
            </a:r>
          </a:p>
        </p:txBody>
      </p:sp>
      <p:sp>
        <p:nvSpPr>
          <p:cNvPr id="3" name="Subtitle 2"/>
          <p:cNvSpPr>
            <a:spLocks noGrp="1"/>
          </p:cNvSpPr>
          <p:nvPr>
            <p:ph type="subTitle" idx="1"/>
          </p:nvPr>
        </p:nvSpPr>
        <p:spPr>
          <a:xfrm>
            <a:off x="1371600" y="2438400"/>
            <a:ext cx="6400800" cy="3733800"/>
          </a:xfrm>
        </p:spPr>
        <p:txBody>
          <a:bodyPr/>
          <a:lstStyle/>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209800"/>
            <a:ext cx="5244322" cy="4093029"/>
          </a:xfrm>
          <a:prstGeom prst="rect">
            <a:avLst/>
          </a:prstGeom>
        </p:spPr>
      </p:pic>
      <p:pic>
        <p:nvPicPr>
          <p:cNvPr id="5" name="Recorded Sound">
            <a:hlinkClick r:id="" action="ppaction://media"/>
            <a:extLst>
              <a:ext uri="{FF2B5EF4-FFF2-40B4-BE49-F238E27FC236}">
                <a16:creationId xmlns:a16="http://schemas.microsoft.com/office/drawing/2014/main" id="{3A31A9BC-73BF-4CDC-A7B0-16AF4D79B3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461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Indeterminate Inflorescence– Spike, </a:t>
            </a:r>
            <a:r>
              <a:rPr lang="en-US" i="1" dirty="0" err="1"/>
              <a:t>Astragalus</a:t>
            </a:r>
            <a:r>
              <a:rPr lang="en-US" i="1" dirty="0"/>
              <a:t> </a:t>
            </a:r>
            <a:r>
              <a:rPr lang="en-US" i="1" dirty="0" err="1"/>
              <a:t>tephrodes</a:t>
            </a:r>
            <a:endParaRPr lang="en-US" i="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54691" y="1600200"/>
            <a:ext cx="6034617" cy="4525963"/>
          </a:xfrm>
        </p:spPr>
      </p:pic>
      <p:pic>
        <p:nvPicPr>
          <p:cNvPr id="5" name="Recorded Sound">
            <a:hlinkClick r:id="" action="ppaction://media"/>
            <a:extLst>
              <a:ext uri="{FF2B5EF4-FFF2-40B4-BE49-F238E27FC236}">
                <a16:creationId xmlns:a16="http://schemas.microsoft.com/office/drawing/2014/main" id="{4807235A-6FE0-453A-8E09-F9B01BAC50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59523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Indeterminate Inflorescence--  Spike</a:t>
            </a:r>
          </a:p>
        </p:txBody>
      </p:sp>
      <p:sp>
        <p:nvSpPr>
          <p:cNvPr id="4" name="Text Placeholder 3"/>
          <p:cNvSpPr>
            <a:spLocks noGrp="1"/>
          </p:cNvSpPr>
          <p:nvPr>
            <p:ph type="body" idx="1"/>
          </p:nvPr>
        </p:nvSpPr>
        <p:spPr/>
        <p:txBody>
          <a:bodyPr/>
          <a:lstStyle/>
          <a:p>
            <a:r>
              <a:rPr lang="en-US" i="1" dirty="0" err="1"/>
              <a:t>Dalea</a:t>
            </a:r>
            <a:r>
              <a:rPr lang="en-US" i="1" dirty="0"/>
              <a:t> </a:t>
            </a:r>
            <a:r>
              <a:rPr lang="en-US" i="1" dirty="0" err="1"/>
              <a:t>albiflora</a:t>
            </a:r>
            <a:r>
              <a:rPr lang="en-US" i="1" dirty="0"/>
              <a:t> </a:t>
            </a:r>
            <a:r>
              <a:rPr lang="en-US" dirty="0"/>
              <a:t>(</a:t>
            </a:r>
            <a:r>
              <a:rPr lang="en-US" dirty="0" err="1"/>
              <a:t>Fabaceae</a:t>
            </a:r>
            <a:r>
              <a:rPr lang="en-US" dirty="0"/>
              <a:t>)</a:t>
            </a:r>
          </a:p>
        </p:txBody>
      </p:sp>
      <p:sp>
        <p:nvSpPr>
          <p:cNvPr id="5" name="Content Placeholder 4"/>
          <p:cNvSpPr>
            <a:spLocks noGrp="1"/>
          </p:cNvSpPr>
          <p:nvPr>
            <p:ph sz="half" idx="2"/>
          </p:nvPr>
        </p:nvSpPr>
        <p:spPr/>
        <p:txBody>
          <a:bodyPr/>
          <a:lstStyle/>
          <a:p>
            <a:endParaRPr lang="en-US"/>
          </a:p>
        </p:txBody>
      </p:sp>
      <p:sp>
        <p:nvSpPr>
          <p:cNvPr id="6" name="Text Placeholder 5"/>
          <p:cNvSpPr>
            <a:spLocks noGrp="1"/>
          </p:cNvSpPr>
          <p:nvPr>
            <p:ph type="body" sz="quarter" idx="3"/>
          </p:nvPr>
        </p:nvSpPr>
        <p:spPr/>
        <p:txBody>
          <a:bodyPr>
            <a:normAutofit fontScale="92500" lnSpcReduction="20000"/>
          </a:bodyPr>
          <a:lstStyle/>
          <a:p>
            <a:r>
              <a:rPr lang="en-US" i="1" dirty="0" err="1"/>
              <a:t>Froelichia</a:t>
            </a:r>
            <a:r>
              <a:rPr lang="en-US" i="1" dirty="0"/>
              <a:t> </a:t>
            </a:r>
            <a:r>
              <a:rPr lang="en-US" i="1" dirty="0" err="1"/>
              <a:t>gracilis</a:t>
            </a:r>
            <a:r>
              <a:rPr lang="en-US" i="1" dirty="0"/>
              <a:t> </a:t>
            </a:r>
            <a:r>
              <a:rPr lang="en-US" dirty="0"/>
              <a:t>(</a:t>
            </a:r>
            <a:r>
              <a:rPr lang="en-US" dirty="0" err="1"/>
              <a:t>Amaranthaceae</a:t>
            </a:r>
            <a:r>
              <a:rPr lang="en-US" dirty="0"/>
              <a:t>)</a:t>
            </a:r>
          </a:p>
        </p:txBody>
      </p:sp>
      <p:sp>
        <p:nvSpPr>
          <p:cNvPr id="7" name="Content Placeholder 6"/>
          <p:cNvSpPr>
            <a:spLocks noGrp="1"/>
          </p:cNvSpPr>
          <p:nvPr>
            <p:ph sz="quarter" idx="4"/>
          </p:nvPr>
        </p:nvSpPr>
        <p:spPr/>
        <p:txBody>
          <a:bodyPr/>
          <a:lstStyle/>
          <a:p>
            <a:endParaRPr lang="en-US"/>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244558"/>
            <a:ext cx="3124200" cy="4384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9200" y="2156459"/>
            <a:ext cx="339292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621DB500-FAE4-457E-B8C2-C5595DE2C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9684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Indeterminate Inflorescence– Panicle, </a:t>
            </a:r>
            <a:r>
              <a:rPr lang="en-US" i="1" dirty="0" err="1"/>
              <a:t>Phalaris</a:t>
            </a:r>
            <a:r>
              <a:rPr lang="en-US" i="1" dirty="0"/>
              <a:t> </a:t>
            </a:r>
            <a:r>
              <a:rPr lang="en-US" i="1" dirty="0" err="1"/>
              <a:t>arundinacea</a:t>
            </a:r>
            <a:endParaRPr lang="en-US" i="1"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830135" y="1600200"/>
            <a:ext cx="3249930" cy="4876800"/>
          </a:xfrm>
        </p:spPr>
      </p:pic>
      <p:pic>
        <p:nvPicPr>
          <p:cNvPr id="3" name="Recorded Sound">
            <a:hlinkClick r:id="" action="ppaction://media"/>
            <a:extLst>
              <a:ext uri="{FF2B5EF4-FFF2-40B4-BE49-F238E27FC236}">
                <a16:creationId xmlns:a16="http://schemas.microsoft.com/office/drawing/2014/main" id="{D39F6F6B-5EC4-4F80-9E79-026EF583B2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218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Indeterminate Inflorescence–  Head, </a:t>
            </a:r>
            <a:r>
              <a:rPr lang="en-US" i="1" dirty="0"/>
              <a:t>Helianthus </a:t>
            </a:r>
            <a:r>
              <a:rPr lang="en-US" i="1" dirty="0" err="1"/>
              <a:t>annus</a:t>
            </a:r>
            <a:r>
              <a:rPr lang="en-US" i="1" dirty="0"/>
              <a:t> </a:t>
            </a:r>
            <a:r>
              <a:rPr lang="en-US" dirty="0"/>
              <a:t>(heads can also be determinate)</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47800" y="2057400"/>
            <a:ext cx="6034617" cy="4525963"/>
          </a:xfrm>
        </p:spPr>
      </p:pic>
      <p:pic>
        <p:nvPicPr>
          <p:cNvPr id="3" name="Recorded Sound">
            <a:hlinkClick r:id="" action="ppaction://media"/>
            <a:extLst>
              <a:ext uri="{FF2B5EF4-FFF2-40B4-BE49-F238E27FC236}">
                <a16:creationId xmlns:a16="http://schemas.microsoft.com/office/drawing/2014/main" id="{75C71AFE-B45B-42D6-84A2-EB9E254E3D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09628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 Types</a:t>
            </a:r>
          </a:p>
        </p:txBody>
      </p:sp>
      <p:sp>
        <p:nvSpPr>
          <p:cNvPr id="3" name="Content Placeholder 2"/>
          <p:cNvSpPr>
            <a:spLocks noGrp="1"/>
          </p:cNvSpPr>
          <p:nvPr>
            <p:ph idx="1"/>
          </p:nvPr>
        </p:nvSpPr>
        <p:spPr/>
        <p:txBody>
          <a:bodyPr/>
          <a:lstStyle/>
          <a:p>
            <a:r>
              <a:rPr lang="en-US" dirty="0"/>
              <a:t>A fruit is a matured OVARY with fused accessory structures (hypanthium or </a:t>
            </a:r>
            <a:r>
              <a:rPr lang="en-US" dirty="0" err="1"/>
              <a:t>perianth</a:t>
            </a:r>
            <a:r>
              <a:rPr lang="en-US" dirty="0"/>
              <a:t> parts).</a:t>
            </a:r>
          </a:p>
          <a:p>
            <a:r>
              <a:rPr lang="en-US" dirty="0"/>
              <a:t>Many different types of fruits</a:t>
            </a:r>
          </a:p>
          <a:p>
            <a:r>
              <a:rPr lang="en-US" dirty="0"/>
              <a:t>Differ based on texture of the pericarp (fruit wall– fleshy or dry), pattern of dehiscence (how it opens), size and shape, and carpel number.</a:t>
            </a:r>
          </a:p>
          <a:p>
            <a:endParaRPr lang="en-US" dirty="0"/>
          </a:p>
        </p:txBody>
      </p:sp>
      <p:pic>
        <p:nvPicPr>
          <p:cNvPr id="4" name="Recorded Sound">
            <a:hlinkClick r:id="" action="ppaction://media"/>
            <a:extLst>
              <a:ext uri="{FF2B5EF4-FFF2-40B4-BE49-F238E27FC236}">
                <a16:creationId xmlns:a16="http://schemas.microsoft.com/office/drawing/2014/main" id="{503EBF95-9F6A-4331-B322-EB04C6470F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8728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40EB6C8E-4616-4816-97D0-42A549212799}"/>
              </a:ext>
            </a:extLst>
          </p:cNvPr>
          <p:cNvGraphicFramePr>
            <a:graphicFrameLocks noChangeAspect="1"/>
          </p:cNvGraphicFramePr>
          <p:nvPr>
            <p:extLst>
              <p:ext uri="{D42A27DB-BD31-4B8C-83A1-F6EECF244321}">
                <p14:modId xmlns:p14="http://schemas.microsoft.com/office/powerpoint/2010/main" val="2258030363"/>
              </p:ext>
            </p:extLst>
          </p:nvPr>
        </p:nvGraphicFramePr>
        <p:xfrm>
          <a:off x="98424" y="98425"/>
          <a:ext cx="5235575" cy="6765810"/>
        </p:xfrm>
        <a:graphic>
          <a:graphicData uri="http://schemas.openxmlformats.org/presentationml/2006/ole">
            <mc:AlternateContent xmlns:mc="http://schemas.openxmlformats.org/markup-compatibility/2006">
              <mc:Choice xmlns:v="urn:schemas-microsoft-com:vml" Requires="v">
                <p:oleObj spid="_x0000_s1041" name="Document" r:id="rId5" imgW="5942845" imgH="7695359" progId="Word.Document.12">
                  <p:embed/>
                </p:oleObj>
              </mc:Choice>
              <mc:Fallback>
                <p:oleObj name="Document" r:id="rId5" imgW="5942845" imgH="7695359" progId="Word.Document.12">
                  <p:embed/>
                  <p:pic>
                    <p:nvPicPr>
                      <p:cNvPr id="0" name=""/>
                      <p:cNvPicPr/>
                      <p:nvPr/>
                    </p:nvPicPr>
                    <p:blipFill>
                      <a:blip r:embed="rId6"/>
                      <a:stretch>
                        <a:fillRect/>
                      </a:stretch>
                    </p:blipFill>
                    <p:spPr>
                      <a:xfrm>
                        <a:off x="98424" y="98425"/>
                        <a:ext cx="5235575" cy="676581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9A3B343B-EA18-4975-9775-FCED1EC87FA5}"/>
              </a:ext>
            </a:extLst>
          </p:cNvPr>
          <p:cNvSpPr txBox="1"/>
          <p:nvPr/>
        </p:nvSpPr>
        <p:spPr>
          <a:xfrm>
            <a:off x="3962400" y="381000"/>
            <a:ext cx="4876800" cy="2031325"/>
          </a:xfrm>
          <a:prstGeom prst="rect">
            <a:avLst/>
          </a:prstGeom>
          <a:noFill/>
        </p:spPr>
        <p:txBody>
          <a:bodyPr wrap="square" rtlCol="0">
            <a:spAutoFit/>
          </a:bodyPr>
          <a:lstStyle/>
          <a:p>
            <a:r>
              <a:rPr lang="en-US" dirty="0"/>
              <a:t>There are many types of fruits and they defy an all-inclusive , perfect classification.  They don’t divide into strict categories well.  “All systems of fruit classification must deal with several difficulties.  Foremost is the problem of the bewildering and often continuous variation in fruit structure…”  Judd &amp; Campbell.  </a:t>
            </a:r>
          </a:p>
        </p:txBody>
      </p:sp>
      <p:pic>
        <p:nvPicPr>
          <p:cNvPr id="5" name="Picture 4">
            <a:extLst>
              <a:ext uri="{FF2B5EF4-FFF2-40B4-BE49-F238E27FC236}">
                <a16:creationId xmlns:a16="http://schemas.microsoft.com/office/drawing/2014/main" id="{F382932E-3F66-4508-8467-A557DB783643}"/>
              </a:ext>
            </a:extLst>
          </p:cNvPr>
          <p:cNvPicPr>
            <a:picLocks noChangeAspect="1"/>
          </p:cNvPicPr>
          <p:nvPr/>
        </p:nvPicPr>
        <p:blipFill>
          <a:blip r:embed="rId7"/>
          <a:stretch>
            <a:fillRect/>
          </a:stretch>
        </p:blipFill>
        <p:spPr>
          <a:xfrm>
            <a:off x="4348537" y="2572227"/>
            <a:ext cx="4490663" cy="3746897"/>
          </a:xfrm>
          <a:prstGeom prst="rect">
            <a:avLst/>
          </a:prstGeom>
        </p:spPr>
      </p:pic>
      <p:sp>
        <p:nvSpPr>
          <p:cNvPr id="6" name="TextBox 5">
            <a:extLst>
              <a:ext uri="{FF2B5EF4-FFF2-40B4-BE49-F238E27FC236}">
                <a16:creationId xmlns:a16="http://schemas.microsoft.com/office/drawing/2014/main" id="{0DE5F9E6-C299-47AE-99E9-5FE51B3FF7CB}"/>
              </a:ext>
            </a:extLst>
          </p:cNvPr>
          <p:cNvSpPr txBox="1"/>
          <p:nvPr/>
        </p:nvSpPr>
        <p:spPr>
          <a:xfrm>
            <a:off x="6593868" y="5486400"/>
            <a:ext cx="2169132" cy="923330"/>
          </a:xfrm>
          <a:prstGeom prst="rect">
            <a:avLst/>
          </a:prstGeom>
          <a:noFill/>
        </p:spPr>
        <p:txBody>
          <a:bodyPr wrap="square" rtlCol="0">
            <a:spAutoFit/>
          </a:bodyPr>
          <a:lstStyle/>
          <a:p>
            <a:r>
              <a:rPr lang="en-US" dirty="0">
                <a:solidFill>
                  <a:srgbClr val="FFFF00"/>
                </a:solidFill>
              </a:rPr>
              <a:t>Fruit of Opuntia </a:t>
            </a:r>
            <a:r>
              <a:rPr lang="en-US" dirty="0" err="1">
                <a:solidFill>
                  <a:srgbClr val="FFFF00"/>
                </a:solidFill>
              </a:rPr>
              <a:t>engelmannii</a:t>
            </a:r>
            <a:r>
              <a:rPr lang="en-US" dirty="0">
                <a:solidFill>
                  <a:srgbClr val="FFFF00"/>
                </a:solidFill>
              </a:rPr>
              <a:t> (aka tuna)</a:t>
            </a:r>
          </a:p>
        </p:txBody>
      </p:sp>
      <p:pic>
        <p:nvPicPr>
          <p:cNvPr id="7" name="Recorded Sound">
            <a:hlinkClick r:id="" action="ppaction://media"/>
            <a:extLst>
              <a:ext uri="{FF2B5EF4-FFF2-40B4-BE49-F238E27FC236}">
                <a16:creationId xmlns:a16="http://schemas.microsoft.com/office/drawing/2014/main" id="{D2030E0C-EFA0-4BCB-83F1-30A1D3022F8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11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4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Fruits Can Be Confusing!  Beware common names…</a:t>
            </a:r>
          </a:p>
        </p:txBody>
      </p:sp>
      <p:sp>
        <p:nvSpPr>
          <p:cNvPr id="3" name="Content Placeholder 2"/>
          <p:cNvSpPr>
            <a:spLocks noGrp="1"/>
          </p:cNvSpPr>
          <p:nvPr>
            <p:ph idx="1"/>
          </p:nvPr>
        </p:nvSpPr>
        <p:spPr/>
        <p:txBody>
          <a:bodyPr>
            <a:normAutofit lnSpcReduction="10000"/>
          </a:bodyPr>
          <a:lstStyle/>
          <a:p>
            <a:r>
              <a:rPr lang="en-US" dirty="0"/>
              <a:t>A Coffee “Bean” is a Drupe!</a:t>
            </a:r>
          </a:p>
          <a:p>
            <a:r>
              <a:rPr lang="en-US" dirty="0"/>
              <a:t>A Walnut is a Drupe!</a:t>
            </a:r>
          </a:p>
          <a:p>
            <a:r>
              <a:rPr lang="en-US" dirty="0"/>
              <a:t>A Strawberry is an </a:t>
            </a:r>
            <a:r>
              <a:rPr lang="en-US" dirty="0" err="1"/>
              <a:t>aggegate</a:t>
            </a:r>
            <a:r>
              <a:rPr lang="en-US" dirty="0"/>
              <a:t> of </a:t>
            </a:r>
            <a:r>
              <a:rPr lang="en-US" dirty="0" err="1"/>
              <a:t>Achenes</a:t>
            </a:r>
            <a:r>
              <a:rPr lang="en-US" dirty="0"/>
              <a:t>!</a:t>
            </a:r>
          </a:p>
          <a:p>
            <a:r>
              <a:rPr lang="en-US" dirty="0"/>
              <a:t>A Raspberry is an aggregate of Drupes!</a:t>
            </a:r>
          </a:p>
          <a:p>
            <a:r>
              <a:rPr lang="en-US" dirty="0"/>
              <a:t>A Peanut is a Legume!</a:t>
            </a:r>
          </a:p>
          <a:p>
            <a:r>
              <a:rPr lang="en-US"/>
              <a:t>A Coconut </a:t>
            </a:r>
            <a:r>
              <a:rPr lang="en-US" dirty="0"/>
              <a:t>is a Drupe!</a:t>
            </a:r>
          </a:p>
          <a:p>
            <a:r>
              <a:rPr lang="en-US" dirty="0"/>
              <a:t>Pine “nuts” are Seeds!</a:t>
            </a:r>
          </a:p>
          <a:p>
            <a:r>
              <a:rPr lang="en-US" dirty="0"/>
              <a:t>Juniper “berries” are Cones!</a:t>
            </a:r>
          </a:p>
        </p:txBody>
      </p:sp>
      <p:pic>
        <p:nvPicPr>
          <p:cNvPr id="4" name="Recorded Sound">
            <a:hlinkClick r:id="" action="ppaction://media"/>
            <a:extLst>
              <a:ext uri="{FF2B5EF4-FFF2-40B4-BE49-F238E27FC236}">
                <a16:creationId xmlns:a16="http://schemas.microsoft.com/office/drawing/2014/main" id="{ACEA0A96-DA0C-408A-A908-61E9F32E8B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70861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Pericarp (mature ovary wall of the fruit)</a:t>
            </a:r>
          </a:p>
        </p:txBody>
      </p:sp>
      <p:sp>
        <p:nvSpPr>
          <p:cNvPr id="3" name="Content Placeholder 2"/>
          <p:cNvSpPr>
            <a:spLocks noGrp="1"/>
          </p:cNvSpPr>
          <p:nvPr>
            <p:ph idx="1"/>
          </p:nvPr>
        </p:nvSpPr>
        <p:spPr>
          <a:xfrm>
            <a:off x="457200" y="1295400"/>
            <a:ext cx="2743200" cy="2362200"/>
          </a:xfrm>
        </p:spPr>
        <p:txBody>
          <a:bodyPr>
            <a:normAutofit fontScale="55000" lnSpcReduction="20000"/>
          </a:bodyPr>
          <a:lstStyle/>
          <a:p>
            <a:r>
              <a:rPr lang="en-US" dirty="0"/>
              <a:t>Endocarp (C) (inner layer as in the pit or stone of a cherry or peach</a:t>
            </a:r>
          </a:p>
          <a:p>
            <a:r>
              <a:rPr lang="en-US" dirty="0" err="1"/>
              <a:t>Mesocarp</a:t>
            </a:r>
            <a:r>
              <a:rPr lang="en-US" dirty="0"/>
              <a:t> (B)  middle layer usually fleshy</a:t>
            </a:r>
          </a:p>
          <a:p>
            <a:r>
              <a:rPr lang="en-US" dirty="0" err="1"/>
              <a:t>Exocarp</a:t>
            </a:r>
            <a:r>
              <a:rPr lang="en-US" dirty="0"/>
              <a:t> (A) outer layer usually a firm “skin”</a:t>
            </a:r>
          </a:p>
          <a:p>
            <a:r>
              <a:rPr lang="en-US" dirty="0"/>
              <a:t>Seed (D)</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420" y="2192654"/>
            <a:ext cx="5882960" cy="4143375"/>
          </a:xfrm>
          <a:prstGeom prst="rect">
            <a:avLst/>
          </a:prstGeom>
        </p:spPr>
      </p:pic>
      <p:pic>
        <p:nvPicPr>
          <p:cNvPr id="5" name="Recorded Sound">
            <a:hlinkClick r:id="" action="ppaction://media"/>
            <a:extLst>
              <a:ext uri="{FF2B5EF4-FFF2-40B4-BE49-F238E27FC236}">
                <a16:creationId xmlns:a16="http://schemas.microsoft.com/office/drawing/2014/main" id="{39E5BCAE-9399-4D19-B826-C1BFB47325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27034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4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Fruits– Indehiscent &amp; Fleshy</a:t>
            </a:r>
          </a:p>
        </p:txBody>
      </p:sp>
      <p:sp>
        <p:nvSpPr>
          <p:cNvPr id="3" name="Content Placeholder 2"/>
          <p:cNvSpPr>
            <a:spLocks noGrp="1"/>
          </p:cNvSpPr>
          <p:nvPr>
            <p:ph idx="1"/>
          </p:nvPr>
        </p:nvSpPr>
        <p:spPr/>
        <p:txBody>
          <a:bodyPr>
            <a:normAutofit fontScale="92500" lnSpcReduction="10000"/>
          </a:bodyPr>
          <a:lstStyle/>
          <a:p>
            <a:r>
              <a:rPr lang="en-US" b="1" dirty="0"/>
              <a:t>Berry</a:t>
            </a:r>
            <a:r>
              <a:rPr lang="en-US" dirty="0"/>
              <a:t>– an </a:t>
            </a:r>
            <a:r>
              <a:rPr lang="en-US" b="1" dirty="0"/>
              <a:t>indehiscent, fleshy </a:t>
            </a:r>
            <a:r>
              <a:rPr lang="en-US" dirty="0"/>
              <a:t>fruit with one or a few to many seeds.</a:t>
            </a:r>
          </a:p>
          <a:p>
            <a:r>
              <a:rPr lang="en-US" b="1" dirty="0"/>
              <a:t>Drupe</a:t>
            </a:r>
            <a:r>
              <a:rPr lang="en-US" dirty="0"/>
              <a:t>– an </a:t>
            </a:r>
            <a:r>
              <a:rPr lang="en-US" b="1" dirty="0"/>
              <a:t>indehiscent, fleshy </a:t>
            </a:r>
            <a:r>
              <a:rPr lang="en-US" dirty="0"/>
              <a:t>fruit in which the outer part is soft and the center contains a </a:t>
            </a:r>
            <a:r>
              <a:rPr lang="en-US" b="1" dirty="0"/>
              <a:t>hard pit</a:t>
            </a:r>
            <a:r>
              <a:rPr lang="en-US" dirty="0"/>
              <a:t> surrounding a seed.</a:t>
            </a:r>
          </a:p>
          <a:p>
            <a:r>
              <a:rPr lang="en-US" b="1" dirty="0"/>
              <a:t>Pome</a:t>
            </a:r>
            <a:r>
              <a:rPr lang="en-US" dirty="0"/>
              <a:t>– an </a:t>
            </a:r>
            <a:r>
              <a:rPr lang="en-US" b="1" dirty="0"/>
              <a:t>indehiscent, fleshy fruit </a:t>
            </a:r>
            <a:r>
              <a:rPr lang="en-US" dirty="0"/>
              <a:t>in which the outer part is soft and the inner part contains papery structures enclosing the seeds…</a:t>
            </a:r>
            <a:r>
              <a:rPr lang="en-US" b="1" i="1" u="sng" dirty="0"/>
              <a:t>many </a:t>
            </a:r>
            <a:r>
              <a:rPr lang="en-US" b="1" i="1" u="sng" dirty="0" err="1"/>
              <a:t>Rosaceae</a:t>
            </a:r>
            <a:r>
              <a:rPr lang="en-US" b="1" i="1" u="sng" dirty="0"/>
              <a:t>.  Ovary surrounded by fleshy hypanthium</a:t>
            </a:r>
            <a:r>
              <a:rPr lang="en-US" dirty="0"/>
              <a:t>.</a:t>
            </a:r>
          </a:p>
        </p:txBody>
      </p:sp>
      <p:pic>
        <p:nvPicPr>
          <p:cNvPr id="4" name="Recorded Sound">
            <a:hlinkClick r:id="" action="ppaction://media"/>
            <a:extLst>
              <a:ext uri="{FF2B5EF4-FFF2-40B4-BE49-F238E27FC236}">
                <a16:creationId xmlns:a16="http://schemas.microsoft.com/office/drawing/2014/main" id="{BEEE5C0C-8056-4426-88A8-63C086CEEE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97514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Berries</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95400" y="1295400"/>
            <a:ext cx="4165600" cy="312420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2209800"/>
            <a:ext cx="3998976" cy="3124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3962400"/>
            <a:ext cx="3657600" cy="2743200"/>
          </a:xfrm>
          <a:prstGeom prst="rect">
            <a:avLst/>
          </a:prstGeom>
        </p:spPr>
      </p:pic>
      <p:pic>
        <p:nvPicPr>
          <p:cNvPr id="3" name="Recorded Sound">
            <a:hlinkClick r:id="" action="ppaction://media"/>
            <a:extLst>
              <a:ext uri="{FF2B5EF4-FFF2-40B4-BE49-F238E27FC236}">
                <a16:creationId xmlns:a16="http://schemas.microsoft.com/office/drawing/2014/main" id="{D56ABABF-811F-44C1-AC42-2EDEA281D5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059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Inflorescence</a:t>
            </a:r>
          </a:p>
        </p:txBody>
      </p:sp>
      <p:sp>
        <p:nvSpPr>
          <p:cNvPr id="3" name="Content Placeholder 2"/>
          <p:cNvSpPr>
            <a:spLocks noGrp="1"/>
          </p:cNvSpPr>
          <p:nvPr>
            <p:ph idx="1"/>
          </p:nvPr>
        </p:nvSpPr>
        <p:spPr/>
        <p:txBody>
          <a:bodyPr/>
          <a:lstStyle/>
          <a:p>
            <a:r>
              <a:rPr lang="en-US" dirty="0"/>
              <a:t>“The shoot system which serves for the formation of flowers and which is modified accordingly.”</a:t>
            </a:r>
          </a:p>
          <a:p>
            <a:r>
              <a:rPr lang="en-US" dirty="0"/>
              <a:t>Types of inflorescence differ in the arrangement of flowers on the plant.</a:t>
            </a:r>
          </a:p>
          <a:p>
            <a:r>
              <a:rPr lang="en-US" dirty="0"/>
              <a:t>Inflorescence type helps with routine identification.</a:t>
            </a:r>
          </a:p>
        </p:txBody>
      </p:sp>
      <p:pic>
        <p:nvPicPr>
          <p:cNvPr id="4" name="Recorded Sound">
            <a:hlinkClick r:id="" action="ppaction://media"/>
            <a:extLst>
              <a:ext uri="{FF2B5EF4-FFF2-40B4-BE49-F238E27FC236}">
                <a16:creationId xmlns:a16="http://schemas.microsoft.com/office/drawing/2014/main" id="{01977A7B-2E5C-48A7-A834-55436FBD22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753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Favorite Berry!</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600200"/>
            <a:ext cx="3072581"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600325"/>
            <a:ext cx="40767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24400" y="6477000"/>
            <a:ext cx="3124200" cy="369332"/>
          </a:xfrm>
          <a:prstGeom prst="rect">
            <a:avLst/>
          </a:prstGeom>
          <a:noFill/>
        </p:spPr>
        <p:txBody>
          <a:bodyPr wrap="square" rtlCol="0">
            <a:spAutoFit/>
          </a:bodyPr>
          <a:lstStyle/>
          <a:p>
            <a:r>
              <a:rPr lang="en-US" dirty="0"/>
              <a:t>Theobroma cacao  (</a:t>
            </a:r>
            <a:r>
              <a:rPr lang="en-US" dirty="0" err="1"/>
              <a:t>Malvaceae</a:t>
            </a:r>
            <a:r>
              <a:rPr lang="en-US" dirty="0"/>
              <a:t>)</a:t>
            </a:r>
          </a:p>
        </p:txBody>
      </p:sp>
      <p:pic>
        <p:nvPicPr>
          <p:cNvPr id="3" name="Recorded Sound">
            <a:hlinkClick r:id="" action="ppaction://media"/>
            <a:extLst>
              <a:ext uri="{FF2B5EF4-FFF2-40B4-BE49-F238E27FC236}">
                <a16:creationId xmlns:a16="http://schemas.microsoft.com/office/drawing/2014/main" id="{29E199CC-2F65-4B25-927C-CACB576C63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511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322"/>
            <a:ext cx="4436533" cy="24955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2536" y="37322"/>
            <a:ext cx="4674983" cy="262967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1" y="2532872"/>
            <a:ext cx="4978400" cy="280035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5841815" y="3589857"/>
            <a:ext cx="4183225" cy="2353064"/>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3702296" y="3530117"/>
            <a:ext cx="4259693" cy="2396077"/>
          </a:xfrm>
          <a:prstGeom prst="rect">
            <a:avLst/>
          </a:prstGeom>
        </p:spPr>
      </p:pic>
      <p:sp>
        <p:nvSpPr>
          <p:cNvPr id="14" name="TextBox 13"/>
          <p:cNvSpPr txBox="1"/>
          <p:nvPr/>
        </p:nvSpPr>
        <p:spPr>
          <a:xfrm>
            <a:off x="0" y="5410200"/>
            <a:ext cx="4114800" cy="1477328"/>
          </a:xfrm>
          <a:prstGeom prst="rect">
            <a:avLst/>
          </a:prstGeom>
          <a:noFill/>
        </p:spPr>
        <p:txBody>
          <a:bodyPr wrap="square" rtlCol="0">
            <a:spAutoFit/>
          </a:bodyPr>
          <a:lstStyle/>
          <a:p>
            <a:r>
              <a:rPr lang="en-US" dirty="0"/>
              <a:t>Chocolate Factory at </a:t>
            </a:r>
            <a:r>
              <a:rPr lang="en-US" dirty="0" err="1"/>
              <a:t>Brasso</a:t>
            </a:r>
            <a:r>
              <a:rPr lang="en-US" dirty="0"/>
              <a:t> Seco, Trinidad– our guide was Kelly </a:t>
            </a:r>
            <a:r>
              <a:rPr lang="en-US" dirty="0" err="1"/>
              <a:t>Fitzjames</a:t>
            </a:r>
            <a:r>
              <a:rPr lang="en-US" dirty="0"/>
              <a:t>, who came to Trinidad &amp; Tobago from San Francisco as part of her graduate student research and decided to stay!  </a:t>
            </a:r>
          </a:p>
        </p:txBody>
      </p:sp>
      <p:pic>
        <p:nvPicPr>
          <p:cNvPr id="2" name="Recorded Sound">
            <a:hlinkClick r:id="" action="ppaction://media"/>
            <a:extLst>
              <a:ext uri="{FF2B5EF4-FFF2-40B4-BE49-F238E27FC236}">
                <a16:creationId xmlns:a16="http://schemas.microsoft.com/office/drawing/2014/main" id="{2B25ADC3-BEA4-4C85-8809-B4E25499666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85097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12C0B-054B-4BDF-A5E1-A21CC3964CB7}"/>
              </a:ext>
            </a:extLst>
          </p:cNvPr>
          <p:cNvSpPr>
            <a:spLocks noGrp="1"/>
          </p:cNvSpPr>
          <p:nvPr>
            <p:ph type="title"/>
          </p:nvPr>
        </p:nvSpPr>
        <p:spPr/>
        <p:txBody>
          <a:bodyPr>
            <a:normAutofit fontScale="90000"/>
          </a:bodyPr>
          <a:lstStyle/>
          <a:p>
            <a:r>
              <a:rPr lang="en-US" dirty="0"/>
              <a:t>Tropical Plants Can Have Weird Fruits</a:t>
            </a:r>
          </a:p>
        </p:txBody>
      </p:sp>
      <p:pic>
        <p:nvPicPr>
          <p:cNvPr id="6" name="Content Placeholder 5">
            <a:extLst>
              <a:ext uri="{FF2B5EF4-FFF2-40B4-BE49-F238E27FC236}">
                <a16:creationId xmlns:a16="http://schemas.microsoft.com/office/drawing/2014/main" id="{EE46FB57-AB7F-4508-8BE9-310572A7AD6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315997" y="1295400"/>
            <a:ext cx="2321006" cy="4648200"/>
          </a:xfrm>
        </p:spPr>
      </p:pic>
      <p:pic>
        <p:nvPicPr>
          <p:cNvPr id="9" name="Content Placeholder 8">
            <a:extLst>
              <a:ext uri="{FF2B5EF4-FFF2-40B4-BE49-F238E27FC236}">
                <a16:creationId xmlns:a16="http://schemas.microsoft.com/office/drawing/2014/main" id="{9619DD3C-E0C1-4D64-8D99-2ED56AD52C6A}"/>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rot="10800000">
            <a:off x="4038600" y="1600200"/>
            <a:ext cx="4525963" cy="2200120"/>
          </a:xfrm>
        </p:spPr>
      </p:pic>
      <p:sp>
        <p:nvSpPr>
          <p:cNvPr id="7" name="TextBox 6">
            <a:extLst>
              <a:ext uri="{FF2B5EF4-FFF2-40B4-BE49-F238E27FC236}">
                <a16:creationId xmlns:a16="http://schemas.microsoft.com/office/drawing/2014/main" id="{2FDABF65-5A6F-4463-82C1-283FCE322719}"/>
              </a:ext>
            </a:extLst>
          </p:cNvPr>
          <p:cNvSpPr txBox="1"/>
          <p:nvPr/>
        </p:nvSpPr>
        <p:spPr>
          <a:xfrm>
            <a:off x="533400" y="6211669"/>
            <a:ext cx="4038600" cy="646331"/>
          </a:xfrm>
          <a:prstGeom prst="rect">
            <a:avLst/>
          </a:prstGeom>
          <a:noFill/>
        </p:spPr>
        <p:txBody>
          <a:bodyPr wrap="square" rtlCol="0">
            <a:spAutoFit/>
          </a:bodyPr>
          <a:lstStyle/>
          <a:p>
            <a:r>
              <a:rPr lang="en-US" dirty="0" err="1"/>
              <a:t>Adansonia</a:t>
            </a:r>
            <a:r>
              <a:rPr lang="en-US" dirty="0"/>
              <a:t> </a:t>
            </a:r>
            <a:r>
              <a:rPr lang="en-US" dirty="0" err="1"/>
              <a:t>rubrostipa</a:t>
            </a:r>
            <a:r>
              <a:rPr lang="en-US" dirty="0"/>
              <a:t> (</a:t>
            </a:r>
            <a:r>
              <a:rPr lang="en-US" dirty="0" err="1"/>
              <a:t>Malvaceae</a:t>
            </a:r>
            <a:r>
              <a:rPr lang="en-US" dirty="0"/>
              <a:t>)—Baobab tree (Madagascar)</a:t>
            </a:r>
          </a:p>
        </p:txBody>
      </p:sp>
      <p:sp>
        <p:nvSpPr>
          <p:cNvPr id="10" name="TextBox 9">
            <a:extLst>
              <a:ext uri="{FF2B5EF4-FFF2-40B4-BE49-F238E27FC236}">
                <a16:creationId xmlns:a16="http://schemas.microsoft.com/office/drawing/2014/main" id="{78472A7D-EE65-4A89-A710-55FDCC6FB52D}"/>
              </a:ext>
            </a:extLst>
          </p:cNvPr>
          <p:cNvSpPr txBox="1"/>
          <p:nvPr/>
        </p:nvSpPr>
        <p:spPr>
          <a:xfrm>
            <a:off x="4114800" y="3962400"/>
            <a:ext cx="4449763" cy="1754326"/>
          </a:xfrm>
          <a:prstGeom prst="rect">
            <a:avLst/>
          </a:prstGeom>
          <a:noFill/>
        </p:spPr>
        <p:txBody>
          <a:bodyPr wrap="square" rtlCol="0">
            <a:spAutoFit/>
          </a:bodyPr>
          <a:lstStyle/>
          <a:p>
            <a:r>
              <a:rPr lang="en-US" dirty="0"/>
              <a:t>The indehiscent fruit of the Baobab trees is fleshy inside with seeds that do not have a hard endocarp.  It sounds like a berry, but the exocarp is a hard shell.  Or a capsule, except that it is indehiscent.  The name applied to this kind of fruit is called an “</a:t>
            </a:r>
            <a:r>
              <a:rPr lang="en-US" dirty="0" err="1"/>
              <a:t>amphisarcum</a:t>
            </a:r>
            <a:r>
              <a:rPr lang="en-US" dirty="0"/>
              <a:t>.”</a:t>
            </a:r>
          </a:p>
        </p:txBody>
      </p:sp>
      <p:pic>
        <p:nvPicPr>
          <p:cNvPr id="3" name="Recorded Sound">
            <a:hlinkClick r:id="" action="ppaction://media"/>
            <a:extLst>
              <a:ext uri="{FF2B5EF4-FFF2-40B4-BE49-F238E27FC236}">
                <a16:creationId xmlns:a16="http://schemas.microsoft.com/office/drawing/2014/main" id="{FDF9DF27-3BE0-4DFF-AC81-0D262ECFBE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07068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Special Berries-- Pomes</a:t>
            </a:r>
          </a:p>
        </p:txBody>
      </p:sp>
      <p:pic>
        <p:nvPicPr>
          <p:cNvPr id="6" name="Content Placeholder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0800000" flipV="1">
            <a:off x="1482554" y="1066800"/>
            <a:ext cx="6670853" cy="4445497"/>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505200"/>
            <a:ext cx="4064000" cy="3048000"/>
          </a:xfrm>
          <a:prstGeom prst="rect">
            <a:avLst/>
          </a:prstGeom>
        </p:spPr>
      </p:pic>
      <p:pic>
        <p:nvPicPr>
          <p:cNvPr id="4" name="Picture 3">
            <a:extLst>
              <a:ext uri="{FF2B5EF4-FFF2-40B4-BE49-F238E27FC236}">
                <a16:creationId xmlns:a16="http://schemas.microsoft.com/office/drawing/2014/main" id="{FE170E24-9167-457A-99E1-6CBB16BC126D}"/>
              </a:ext>
            </a:extLst>
          </p:cNvPr>
          <p:cNvPicPr>
            <a:picLocks noChangeAspect="1"/>
          </p:cNvPicPr>
          <p:nvPr/>
        </p:nvPicPr>
        <p:blipFill>
          <a:blip r:embed="rId6"/>
          <a:stretch>
            <a:fillRect/>
          </a:stretch>
        </p:blipFill>
        <p:spPr>
          <a:xfrm>
            <a:off x="415754" y="3988298"/>
            <a:ext cx="3958127" cy="2595064"/>
          </a:xfrm>
          <a:prstGeom prst="rect">
            <a:avLst/>
          </a:prstGeom>
        </p:spPr>
      </p:pic>
      <p:sp>
        <p:nvSpPr>
          <p:cNvPr id="5" name="TextBox 4">
            <a:extLst>
              <a:ext uri="{FF2B5EF4-FFF2-40B4-BE49-F238E27FC236}">
                <a16:creationId xmlns:a16="http://schemas.microsoft.com/office/drawing/2014/main" id="{9FC1793B-37A8-475D-8390-65C10EB42BE4}"/>
              </a:ext>
            </a:extLst>
          </p:cNvPr>
          <p:cNvSpPr txBox="1"/>
          <p:nvPr/>
        </p:nvSpPr>
        <p:spPr>
          <a:xfrm>
            <a:off x="367892" y="3953236"/>
            <a:ext cx="1066800" cy="369332"/>
          </a:xfrm>
          <a:prstGeom prst="rect">
            <a:avLst/>
          </a:prstGeom>
          <a:noFill/>
        </p:spPr>
        <p:txBody>
          <a:bodyPr wrap="square" rtlCol="0">
            <a:spAutoFit/>
          </a:bodyPr>
          <a:lstStyle/>
          <a:p>
            <a:r>
              <a:rPr lang="en-US" dirty="0"/>
              <a:t>Exocarp</a:t>
            </a:r>
          </a:p>
        </p:txBody>
      </p:sp>
      <p:cxnSp>
        <p:nvCxnSpPr>
          <p:cNvPr id="9" name="Straight Arrow Connector 8">
            <a:extLst>
              <a:ext uri="{FF2B5EF4-FFF2-40B4-BE49-F238E27FC236}">
                <a16:creationId xmlns:a16="http://schemas.microsoft.com/office/drawing/2014/main" id="{3BCB6237-FD7D-42F0-A8AE-7E35A9D99266}"/>
              </a:ext>
            </a:extLst>
          </p:cNvPr>
          <p:cNvCxnSpPr/>
          <p:nvPr/>
        </p:nvCxnSpPr>
        <p:spPr>
          <a:xfrm>
            <a:off x="609600" y="4343400"/>
            <a:ext cx="762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Recorded Sound">
            <a:hlinkClick r:id="" action="ppaction://media"/>
            <a:extLst>
              <a:ext uri="{FF2B5EF4-FFF2-40B4-BE49-F238E27FC236}">
                <a16:creationId xmlns:a16="http://schemas.microsoft.com/office/drawing/2014/main" id="{E88D9E2A-1109-4A69-85A1-24A0D76828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281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2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Special Berries</a:t>
            </a:r>
          </a:p>
        </p:txBody>
      </p:sp>
      <p:sp>
        <p:nvSpPr>
          <p:cNvPr id="3" name="Content Placeholder 2"/>
          <p:cNvSpPr>
            <a:spLocks noGrp="1"/>
          </p:cNvSpPr>
          <p:nvPr>
            <p:ph idx="1"/>
          </p:nvPr>
        </p:nvSpPr>
        <p:spPr/>
        <p:txBody>
          <a:bodyPr/>
          <a:lstStyle/>
          <a:p>
            <a:r>
              <a:rPr lang="en-US" dirty="0"/>
              <a:t>Hesperidium</a:t>
            </a:r>
          </a:p>
          <a:p>
            <a:r>
              <a:rPr lang="en-US" dirty="0" err="1"/>
              <a:t>Pepo</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581400"/>
            <a:ext cx="4064000" cy="3048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1371600"/>
            <a:ext cx="4548187" cy="2572399"/>
          </a:xfrm>
          <a:prstGeom prst="rect">
            <a:avLst/>
          </a:prstGeom>
        </p:spPr>
      </p:pic>
      <p:cxnSp>
        <p:nvCxnSpPr>
          <p:cNvPr id="7" name="Straight Arrow Connector 6"/>
          <p:cNvCxnSpPr/>
          <p:nvPr/>
        </p:nvCxnSpPr>
        <p:spPr>
          <a:xfrm>
            <a:off x="1447800" y="2657799"/>
            <a:ext cx="838200" cy="8474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5000" y="1905000"/>
            <a:ext cx="635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Recorded Sound">
            <a:hlinkClick r:id="" action="ppaction://media"/>
            <a:extLst>
              <a:ext uri="{FF2B5EF4-FFF2-40B4-BE49-F238E27FC236}">
                <a16:creationId xmlns:a16="http://schemas.microsoft.com/office/drawing/2014/main" id="{E1B8C2D0-F83A-49FF-A6FE-4D67FAD53E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860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5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Drupes</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57200" y="3810000"/>
            <a:ext cx="4161670" cy="27733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1219200"/>
            <a:ext cx="4876800" cy="3657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1295400"/>
            <a:ext cx="3540290" cy="287095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7530" y="4038600"/>
            <a:ext cx="3265694" cy="2691646"/>
          </a:xfrm>
          <a:prstGeom prst="rect">
            <a:avLst/>
          </a:prstGeom>
        </p:spPr>
      </p:pic>
      <p:sp>
        <p:nvSpPr>
          <p:cNvPr id="3" name="TextBox 2"/>
          <p:cNvSpPr txBox="1"/>
          <p:nvPr/>
        </p:nvSpPr>
        <p:spPr>
          <a:xfrm>
            <a:off x="838200" y="1524000"/>
            <a:ext cx="1770145" cy="369332"/>
          </a:xfrm>
          <a:prstGeom prst="rect">
            <a:avLst/>
          </a:prstGeom>
          <a:noFill/>
        </p:spPr>
        <p:txBody>
          <a:bodyPr wrap="square" rtlCol="0">
            <a:spAutoFit/>
          </a:bodyPr>
          <a:lstStyle/>
          <a:p>
            <a:r>
              <a:rPr lang="en-US" dirty="0" err="1">
                <a:solidFill>
                  <a:srgbClr val="FFFF00"/>
                </a:solidFill>
              </a:rPr>
              <a:t>Rhus</a:t>
            </a:r>
            <a:r>
              <a:rPr lang="en-US" dirty="0">
                <a:solidFill>
                  <a:srgbClr val="FFFF00"/>
                </a:solidFill>
              </a:rPr>
              <a:t> </a:t>
            </a:r>
            <a:r>
              <a:rPr lang="en-US" dirty="0" err="1">
                <a:solidFill>
                  <a:srgbClr val="FFFF00"/>
                </a:solidFill>
              </a:rPr>
              <a:t>trilobata</a:t>
            </a:r>
            <a:endParaRPr lang="en-US" dirty="0">
              <a:solidFill>
                <a:srgbClr val="FFFF00"/>
              </a:solidFill>
            </a:endParaRPr>
          </a:p>
        </p:txBody>
      </p:sp>
      <p:sp>
        <p:nvSpPr>
          <p:cNvPr id="8" name="TextBox 7"/>
          <p:cNvSpPr txBox="1"/>
          <p:nvPr/>
        </p:nvSpPr>
        <p:spPr>
          <a:xfrm>
            <a:off x="7010400" y="1524000"/>
            <a:ext cx="1752600" cy="369332"/>
          </a:xfrm>
          <a:prstGeom prst="rect">
            <a:avLst/>
          </a:prstGeom>
          <a:noFill/>
        </p:spPr>
        <p:txBody>
          <a:bodyPr wrap="square" rtlCol="0">
            <a:spAutoFit/>
          </a:bodyPr>
          <a:lstStyle/>
          <a:p>
            <a:r>
              <a:rPr lang="en-US" dirty="0" err="1">
                <a:solidFill>
                  <a:srgbClr val="FFFF00"/>
                </a:solidFill>
              </a:rPr>
              <a:t>Juglans</a:t>
            </a:r>
            <a:r>
              <a:rPr lang="en-US" dirty="0">
                <a:solidFill>
                  <a:srgbClr val="FFFF00"/>
                </a:solidFill>
              </a:rPr>
              <a:t> major</a:t>
            </a:r>
          </a:p>
        </p:txBody>
      </p:sp>
      <p:sp>
        <p:nvSpPr>
          <p:cNvPr id="9" name="TextBox 8"/>
          <p:cNvSpPr txBox="1"/>
          <p:nvPr/>
        </p:nvSpPr>
        <p:spPr>
          <a:xfrm>
            <a:off x="533400" y="6324600"/>
            <a:ext cx="3505200" cy="369332"/>
          </a:xfrm>
          <a:prstGeom prst="rect">
            <a:avLst/>
          </a:prstGeom>
          <a:noFill/>
        </p:spPr>
        <p:txBody>
          <a:bodyPr wrap="square" rtlCol="0">
            <a:spAutoFit/>
          </a:bodyPr>
          <a:lstStyle/>
          <a:p>
            <a:r>
              <a:rPr lang="en-US" dirty="0" err="1">
                <a:solidFill>
                  <a:srgbClr val="FFFF00"/>
                </a:solidFill>
              </a:rPr>
              <a:t>Prunus</a:t>
            </a:r>
            <a:r>
              <a:rPr lang="en-US" dirty="0">
                <a:solidFill>
                  <a:srgbClr val="FFFF00"/>
                </a:solidFill>
              </a:rPr>
              <a:t> </a:t>
            </a:r>
            <a:r>
              <a:rPr lang="en-US" dirty="0" err="1">
                <a:solidFill>
                  <a:srgbClr val="FFFF00"/>
                </a:solidFill>
              </a:rPr>
              <a:t>serotina</a:t>
            </a:r>
            <a:endParaRPr lang="en-US" dirty="0">
              <a:solidFill>
                <a:srgbClr val="FFFF00"/>
              </a:solidFill>
            </a:endParaRPr>
          </a:p>
        </p:txBody>
      </p:sp>
      <p:sp>
        <p:nvSpPr>
          <p:cNvPr id="10" name="TextBox 9"/>
          <p:cNvSpPr txBox="1"/>
          <p:nvPr/>
        </p:nvSpPr>
        <p:spPr>
          <a:xfrm>
            <a:off x="4495800" y="6324600"/>
            <a:ext cx="3390900" cy="369332"/>
          </a:xfrm>
          <a:prstGeom prst="rect">
            <a:avLst/>
          </a:prstGeom>
          <a:noFill/>
        </p:spPr>
        <p:txBody>
          <a:bodyPr wrap="square" rtlCol="0">
            <a:spAutoFit/>
          </a:bodyPr>
          <a:lstStyle/>
          <a:p>
            <a:r>
              <a:rPr lang="en-US" dirty="0" err="1">
                <a:solidFill>
                  <a:srgbClr val="FFFF00"/>
                </a:solidFill>
              </a:rPr>
              <a:t>Toxicodendron</a:t>
            </a:r>
            <a:r>
              <a:rPr lang="en-US" dirty="0">
                <a:solidFill>
                  <a:srgbClr val="FFFF00"/>
                </a:solidFill>
              </a:rPr>
              <a:t> </a:t>
            </a:r>
            <a:r>
              <a:rPr lang="en-US" dirty="0" err="1">
                <a:solidFill>
                  <a:srgbClr val="FFFF00"/>
                </a:solidFill>
              </a:rPr>
              <a:t>rydbergii</a:t>
            </a:r>
            <a:endParaRPr lang="en-US" dirty="0">
              <a:solidFill>
                <a:srgbClr val="FFFF00"/>
              </a:solidFill>
            </a:endParaRPr>
          </a:p>
        </p:txBody>
      </p:sp>
      <p:pic>
        <p:nvPicPr>
          <p:cNvPr id="12" name="Recorded Sound">
            <a:hlinkClick r:id="" action="ppaction://media"/>
            <a:extLst>
              <a:ext uri="{FF2B5EF4-FFF2-40B4-BE49-F238E27FC236}">
                <a16:creationId xmlns:a16="http://schemas.microsoft.com/office/drawing/2014/main" id="{2A219C0E-0DF0-4BD2-8657-82D77D25A1A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51093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Fruits– Indehiscent &amp; Dry</a:t>
            </a:r>
          </a:p>
        </p:txBody>
      </p:sp>
      <p:sp>
        <p:nvSpPr>
          <p:cNvPr id="3" name="Content Placeholder 2"/>
          <p:cNvSpPr>
            <a:spLocks noGrp="1"/>
          </p:cNvSpPr>
          <p:nvPr>
            <p:ph idx="1"/>
          </p:nvPr>
        </p:nvSpPr>
        <p:spPr/>
        <p:txBody>
          <a:bodyPr>
            <a:normAutofit lnSpcReduction="10000"/>
          </a:bodyPr>
          <a:lstStyle/>
          <a:p>
            <a:endParaRPr lang="en-US" dirty="0"/>
          </a:p>
          <a:p>
            <a:r>
              <a:rPr lang="en-US" dirty="0"/>
              <a:t>Nut– fairly large, indehiscent dry fruit with thick wall surrounding a single seed.</a:t>
            </a:r>
          </a:p>
          <a:p>
            <a:r>
              <a:rPr lang="en-US" dirty="0"/>
              <a:t>Achene– fairly small, indehiscent dry fruit with a thin and close fitting wall surrounding a single seed.  Seed attached to pericarp at </a:t>
            </a:r>
            <a:r>
              <a:rPr lang="en-US"/>
              <a:t>one point.</a:t>
            </a:r>
            <a:endParaRPr lang="en-US" dirty="0"/>
          </a:p>
          <a:p>
            <a:r>
              <a:rPr lang="en-US" dirty="0"/>
              <a:t>Samara– winged, indehiscent dry fruit containing a single seed.   (winged achene)</a:t>
            </a:r>
          </a:p>
          <a:p>
            <a:pPr marL="0" indent="0">
              <a:buNone/>
            </a:pPr>
            <a:endParaRPr lang="en-US" dirty="0"/>
          </a:p>
          <a:p>
            <a:endParaRPr lang="en-US" dirty="0"/>
          </a:p>
        </p:txBody>
      </p:sp>
      <p:pic>
        <p:nvPicPr>
          <p:cNvPr id="5" name="Recorded Sound">
            <a:hlinkClick r:id="" action="ppaction://media"/>
            <a:extLst>
              <a:ext uri="{FF2B5EF4-FFF2-40B4-BE49-F238E27FC236}">
                <a16:creationId xmlns:a16="http://schemas.microsoft.com/office/drawing/2014/main" id="{3B510367-CD9A-451F-806A-C9CB8E7657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085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2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Nuts</a:t>
            </a:r>
          </a:p>
        </p:txBody>
      </p:sp>
      <p:sp>
        <p:nvSpPr>
          <p:cNvPr id="3" name="Content Placeholder 2"/>
          <p:cNvSpPr>
            <a:spLocks noGrp="1"/>
          </p:cNvSpPr>
          <p:nvPr>
            <p:ph idx="1"/>
          </p:nvPr>
        </p:nvSpPr>
        <p:spPr/>
        <p:txBody>
          <a:bodyPr/>
          <a:lstStyle/>
          <a:p>
            <a:r>
              <a:rPr lang="en-US" dirty="0"/>
              <a:t>Coconuts, walnuts, </a:t>
            </a:r>
            <a:r>
              <a:rPr lang="en-US" dirty="0" err="1"/>
              <a:t>etc</a:t>
            </a:r>
            <a:r>
              <a:rPr lang="en-US" dirty="0"/>
              <a:t> are drupes, not nuts in the strict sense!</a:t>
            </a:r>
          </a:p>
          <a:p>
            <a:r>
              <a:rPr lang="en-US" dirty="0"/>
              <a:t>Acorns are the only true nut I can think of in our area.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9400" y="3276600"/>
            <a:ext cx="5107723" cy="3403818"/>
          </a:xfrm>
          <a:prstGeom prst="rect">
            <a:avLst/>
          </a:prstGeom>
        </p:spPr>
      </p:pic>
      <p:pic>
        <p:nvPicPr>
          <p:cNvPr id="5" name="Recorded Sound">
            <a:hlinkClick r:id="" action="ppaction://media"/>
            <a:extLst>
              <a:ext uri="{FF2B5EF4-FFF2-40B4-BE49-F238E27FC236}">
                <a16:creationId xmlns:a16="http://schemas.microsoft.com/office/drawing/2014/main" id="{C2A5B2D5-4970-4AEA-B886-4C794F43B0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3638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Achenes</a:t>
            </a:r>
            <a:endParaRPr lang="en-US" dirty="0"/>
          </a:p>
        </p:txBody>
      </p:sp>
      <p:sp>
        <p:nvSpPr>
          <p:cNvPr id="3" name="Content Placeholder 2"/>
          <p:cNvSpPr>
            <a:spLocks noGrp="1"/>
          </p:cNvSpPr>
          <p:nvPr>
            <p:ph idx="1"/>
          </p:nvPr>
        </p:nvSpPr>
        <p:spPr>
          <a:xfrm>
            <a:off x="342900" y="1119863"/>
            <a:ext cx="8229600" cy="981987"/>
          </a:xfrm>
        </p:spPr>
        <p:txBody>
          <a:bodyPr/>
          <a:lstStyle/>
          <a:p>
            <a:r>
              <a:rPr lang="en-US" sz="1800" dirty="0"/>
              <a:t>Includes cypsela– J&amp;C regard this as a synonym of achene, but others refer to cypsela as an achene that derives from a 2 carpellate ovary in which one carpel does not develop into fruit (Asteraceae)</a:t>
            </a: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06165" y="3203286"/>
            <a:ext cx="4676118" cy="2633309"/>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4304" y="2122170"/>
            <a:ext cx="3454400" cy="2590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1218" y="4766310"/>
            <a:ext cx="2917486" cy="194423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76550" y="2291090"/>
            <a:ext cx="2536256" cy="219837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00" y="4798992"/>
            <a:ext cx="2819400" cy="1878866"/>
          </a:xfrm>
          <a:prstGeom prst="rect">
            <a:avLst/>
          </a:prstGeom>
        </p:spPr>
      </p:pic>
      <p:pic>
        <p:nvPicPr>
          <p:cNvPr id="9" name="Recorded Sound">
            <a:hlinkClick r:id="" action="ppaction://media"/>
            <a:extLst>
              <a:ext uri="{FF2B5EF4-FFF2-40B4-BE49-F238E27FC236}">
                <a16:creationId xmlns:a16="http://schemas.microsoft.com/office/drawing/2014/main" id="{D4555E57-06DD-45DF-AF2B-B5A9631DEE0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409563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2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Samaras</a:t>
            </a:r>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219200"/>
            <a:ext cx="3494617" cy="26209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1219200"/>
            <a:ext cx="4000276" cy="266580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7000" y="3885009"/>
            <a:ext cx="4343489" cy="2894528"/>
          </a:xfrm>
          <a:prstGeom prst="rect">
            <a:avLst/>
          </a:prstGeom>
        </p:spPr>
      </p:pic>
      <p:pic>
        <p:nvPicPr>
          <p:cNvPr id="3" name="Recorded Sound">
            <a:hlinkClick r:id="" action="ppaction://media"/>
            <a:extLst>
              <a:ext uri="{FF2B5EF4-FFF2-40B4-BE49-F238E27FC236}">
                <a16:creationId xmlns:a16="http://schemas.microsoft.com/office/drawing/2014/main" id="{9CFB27B0-EFB5-431D-A94C-0219E73E2F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25971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Two Types of (Angiosperm) Inflorescences</a:t>
            </a:r>
          </a:p>
        </p:txBody>
      </p:sp>
      <p:sp>
        <p:nvSpPr>
          <p:cNvPr id="3" name="Content Placeholder 2"/>
          <p:cNvSpPr>
            <a:spLocks noGrp="1"/>
          </p:cNvSpPr>
          <p:nvPr>
            <p:ph idx="1"/>
          </p:nvPr>
        </p:nvSpPr>
        <p:spPr>
          <a:xfrm>
            <a:off x="457200" y="1828800"/>
            <a:ext cx="8229600" cy="4525963"/>
          </a:xfrm>
        </p:spPr>
        <p:txBody>
          <a:bodyPr/>
          <a:lstStyle/>
          <a:p>
            <a:r>
              <a:rPr lang="en-US" b="1" dirty="0"/>
              <a:t>Determinate Inflorescences</a:t>
            </a:r>
            <a:r>
              <a:rPr lang="en-US" dirty="0"/>
              <a:t>– </a:t>
            </a:r>
            <a:r>
              <a:rPr lang="en-US" b="1" dirty="0"/>
              <a:t>main axis ends in a flower</a:t>
            </a:r>
            <a:r>
              <a:rPr lang="en-US" dirty="0"/>
              <a:t> which terminates growth of the axis and the </a:t>
            </a:r>
            <a:r>
              <a:rPr lang="en-US" b="1" dirty="0"/>
              <a:t>flowering sequence usually begins at the top </a:t>
            </a:r>
            <a:r>
              <a:rPr lang="en-US" dirty="0"/>
              <a:t>of the cluster of flowers.  </a:t>
            </a:r>
          </a:p>
          <a:p>
            <a:r>
              <a:rPr lang="en-US" b="1" dirty="0"/>
              <a:t>Indeterminate Inflorescences</a:t>
            </a:r>
            <a:r>
              <a:rPr lang="en-US" dirty="0"/>
              <a:t>– the growing point produces only </a:t>
            </a:r>
            <a:r>
              <a:rPr lang="en-US" b="1" dirty="0"/>
              <a:t>lateral flowers</a:t>
            </a:r>
            <a:r>
              <a:rPr lang="en-US" dirty="0"/>
              <a:t>, continues to elongate and the </a:t>
            </a:r>
            <a:r>
              <a:rPr lang="en-US" b="1" dirty="0"/>
              <a:t>flowering sequence usually begins at the base</a:t>
            </a:r>
            <a:r>
              <a:rPr lang="en-US" dirty="0"/>
              <a:t>.</a:t>
            </a:r>
          </a:p>
        </p:txBody>
      </p:sp>
      <p:pic>
        <p:nvPicPr>
          <p:cNvPr id="4" name="Recorded Sound">
            <a:hlinkClick r:id="" action="ppaction://media"/>
            <a:extLst>
              <a:ext uri="{FF2B5EF4-FFF2-40B4-BE49-F238E27FC236}">
                <a16:creationId xmlns:a16="http://schemas.microsoft.com/office/drawing/2014/main" id="{13BC0639-42BB-4142-A389-A98EBDEEDF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53233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Fruit Dehiscent, dry, </a:t>
            </a:r>
            <a:r>
              <a:rPr lang="en-US" b="1" i="1" u="sng" dirty="0"/>
              <a:t>one</a:t>
            </a:r>
            <a:r>
              <a:rPr lang="en-US" dirty="0"/>
              <a:t> carpel</a:t>
            </a:r>
          </a:p>
        </p:txBody>
      </p:sp>
      <p:sp>
        <p:nvSpPr>
          <p:cNvPr id="3" name="Content Placeholder 2"/>
          <p:cNvSpPr>
            <a:spLocks noGrp="1"/>
          </p:cNvSpPr>
          <p:nvPr>
            <p:ph idx="1"/>
          </p:nvPr>
        </p:nvSpPr>
        <p:spPr>
          <a:xfrm>
            <a:off x="457200" y="2438400"/>
            <a:ext cx="8229600" cy="2438400"/>
          </a:xfrm>
        </p:spPr>
        <p:txBody>
          <a:bodyPr/>
          <a:lstStyle/>
          <a:p>
            <a:r>
              <a:rPr lang="en-US" dirty="0"/>
              <a:t>Follicle– a dry fruit that dehisces (opens) along a single longitudinal suture (slit).</a:t>
            </a:r>
          </a:p>
          <a:p>
            <a:r>
              <a:rPr lang="en-US" dirty="0"/>
              <a:t>Legume– a dry fruit the dehisces along two longitudinal sutures.  Always </a:t>
            </a:r>
            <a:r>
              <a:rPr lang="en-US" b="1" u="sng" dirty="0"/>
              <a:t>ONE</a:t>
            </a:r>
            <a:r>
              <a:rPr lang="en-US" dirty="0"/>
              <a:t> carpellate.</a:t>
            </a:r>
          </a:p>
        </p:txBody>
      </p:sp>
      <p:pic>
        <p:nvPicPr>
          <p:cNvPr id="4" name="Recorded Sound">
            <a:hlinkClick r:id="" action="ppaction://media"/>
            <a:extLst>
              <a:ext uri="{FF2B5EF4-FFF2-40B4-BE49-F238E27FC236}">
                <a16:creationId xmlns:a16="http://schemas.microsoft.com/office/drawing/2014/main" id="{0C27DA95-73A9-406A-8617-DBC0903C67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92882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5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Follicles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2438400"/>
            <a:ext cx="2843689" cy="42672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304800"/>
            <a:ext cx="2539008" cy="3810000"/>
          </a:xfrm>
          <a:prstGeom prst="rect">
            <a:avLst/>
          </a:prstGeom>
        </p:spPr>
      </p:pic>
      <p:pic>
        <p:nvPicPr>
          <p:cNvPr id="8" name="Content Placeholder 7"/>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200400" y="1600200"/>
            <a:ext cx="3016130" cy="4525963"/>
          </a:xfrm>
        </p:spPr>
      </p:pic>
      <p:sp>
        <p:nvSpPr>
          <p:cNvPr id="3" name="TextBox 2"/>
          <p:cNvSpPr txBox="1"/>
          <p:nvPr/>
        </p:nvSpPr>
        <p:spPr>
          <a:xfrm>
            <a:off x="6858000" y="4343400"/>
            <a:ext cx="1981200" cy="923330"/>
          </a:xfrm>
          <a:prstGeom prst="rect">
            <a:avLst/>
          </a:prstGeom>
          <a:noFill/>
        </p:spPr>
        <p:txBody>
          <a:bodyPr wrap="square" rtlCol="0">
            <a:spAutoFit/>
          </a:bodyPr>
          <a:lstStyle/>
          <a:p>
            <a:r>
              <a:rPr lang="en-US" dirty="0"/>
              <a:t>Aquilegia:  </a:t>
            </a:r>
            <a:r>
              <a:rPr lang="en-US" b="1" dirty="0"/>
              <a:t>aggregate</a:t>
            </a:r>
            <a:r>
              <a:rPr lang="en-US" dirty="0"/>
              <a:t> of follicles</a:t>
            </a:r>
          </a:p>
        </p:txBody>
      </p:sp>
      <p:sp>
        <p:nvSpPr>
          <p:cNvPr id="4" name="TextBox 3"/>
          <p:cNvSpPr txBox="1"/>
          <p:nvPr/>
        </p:nvSpPr>
        <p:spPr>
          <a:xfrm>
            <a:off x="152400" y="1828800"/>
            <a:ext cx="2743200" cy="646331"/>
          </a:xfrm>
          <a:prstGeom prst="rect">
            <a:avLst/>
          </a:prstGeom>
          <a:noFill/>
        </p:spPr>
        <p:txBody>
          <a:bodyPr wrap="square" rtlCol="0">
            <a:spAutoFit/>
          </a:bodyPr>
          <a:lstStyle/>
          <a:p>
            <a:r>
              <a:rPr lang="en-US" dirty="0"/>
              <a:t>Delphinium:  </a:t>
            </a:r>
            <a:r>
              <a:rPr lang="en-US" b="1" dirty="0"/>
              <a:t>aggregate</a:t>
            </a:r>
            <a:r>
              <a:rPr lang="en-US" dirty="0"/>
              <a:t> of follicles</a:t>
            </a:r>
          </a:p>
        </p:txBody>
      </p:sp>
      <p:sp>
        <p:nvSpPr>
          <p:cNvPr id="7" name="TextBox 6"/>
          <p:cNvSpPr txBox="1"/>
          <p:nvPr/>
        </p:nvSpPr>
        <p:spPr>
          <a:xfrm>
            <a:off x="3276600" y="6324600"/>
            <a:ext cx="2971800" cy="381000"/>
          </a:xfrm>
          <a:prstGeom prst="rect">
            <a:avLst/>
          </a:prstGeom>
          <a:noFill/>
        </p:spPr>
        <p:txBody>
          <a:bodyPr wrap="square" rtlCol="0">
            <a:spAutoFit/>
          </a:bodyPr>
          <a:lstStyle/>
          <a:p>
            <a:r>
              <a:rPr lang="en-US" dirty="0" err="1"/>
              <a:t>Asclepias</a:t>
            </a:r>
            <a:r>
              <a:rPr lang="en-US" dirty="0"/>
              <a:t>:  a follicle</a:t>
            </a:r>
          </a:p>
        </p:txBody>
      </p:sp>
      <p:sp>
        <p:nvSpPr>
          <p:cNvPr id="9" name="TextBox 8"/>
          <p:cNvSpPr txBox="1"/>
          <p:nvPr/>
        </p:nvSpPr>
        <p:spPr>
          <a:xfrm>
            <a:off x="6469380" y="5505271"/>
            <a:ext cx="2539008" cy="1200329"/>
          </a:xfrm>
          <a:prstGeom prst="rect">
            <a:avLst/>
          </a:prstGeom>
          <a:noFill/>
        </p:spPr>
        <p:txBody>
          <a:bodyPr wrap="square" rtlCol="0">
            <a:spAutoFit/>
          </a:bodyPr>
          <a:lstStyle/>
          <a:p>
            <a:r>
              <a:rPr lang="en-US" dirty="0"/>
              <a:t>Aggregate:  fruit that develops from several separate carpels of a single flower</a:t>
            </a:r>
          </a:p>
        </p:txBody>
      </p:sp>
      <p:pic>
        <p:nvPicPr>
          <p:cNvPr id="10" name="Recorded Sound">
            <a:hlinkClick r:id="" action="ppaction://media"/>
            <a:extLst>
              <a:ext uri="{FF2B5EF4-FFF2-40B4-BE49-F238E27FC236}">
                <a16:creationId xmlns:a16="http://schemas.microsoft.com/office/drawing/2014/main" id="{D6E9F8C6-CAB8-41EF-B46A-3DBF5DDA50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5705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Legumes– always from 1 carpel</a:t>
            </a:r>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590799"/>
            <a:ext cx="3344091" cy="2228523"/>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785109"/>
            <a:ext cx="3885931" cy="258960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3199" y="4136686"/>
            <a:ext cx="3344091" cy="2544645"/>
          </a:xfrm>
          <a:prstGeom prst="rect">
            <a:avLst/>
          </a:prstGeom>
        </p:spPr>
      </p:pic>
      <p:sp>
        <p:nvSpPr>
          <p:cNvPr id="7" name="TextBox 6"/>
          <p:cNvSpPr txBox="1"/>
          <p:nvPr/>
        </p:nvSpPr>
        <p:spPr>
          <a:xfrm>
            <a:off x="4724400" y="6248400"/>
            <a:ext cx="1295400" cy="369332"/>
          </a:xfrm>
          <a:prstGeom prst="rect">
            <a:avLst/>
          </a:prstGeom>
          <a:noFill/>
        </p:spPr>
        <p:txBody>
          <a:bodyPr wrap="square" rtlCol="0">
            <a:spAutoFit/>
          </a:bodyPr>
          <a:lstStyle/>
          <a:p>
            <a:r>
              <a:rPr lang="en-US" dirty="0">
                <a:solidFill>
                  <a:srgbClr val="FFFF00"/>
                </a:solidFill>
              </a:rPr>
              <a:t>Loment</a:t>
            </a:r>
          </a:p>
        </p:txBody>
      </p:sp>
      <p:pic>
        <p:nvPicPr>
          <p:cNvPr id="8" name="Recorded Sound">
            <a:hlinkClick r:id="" action="ppaction://media"/>
            <a:extLst>
              <a:ext uri="{FF2B5EF4-FFF2-40B4-BE49-F238E27FC236}">
                <a16:creationId xmlns:a16="http://schemas.microsoft.com/office/drawing/2014/main" id="{54DBB0EE-E406-4891-9456-2CDC692B62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7592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Fruit Dehiscent, Dry, Two or More Carpels</a:t>
            </a:r>
          </a:p>
        </p:txBody>
      </p:sp>
      <p:sp>
        <p:nvSpPr>
          <p:cNvPr id="3" name="Content Placeholder 2"/>
          <p:cNvSpPr>
            <a:spLocks noGrp="1"/>
          </p:cNvSpPr>
          <p:nvPr>
            <p:ph idx="1"/>
          </p:nvPr>
        </p:nvSpPr>
        <p:spPr/>
        <p:txBody>
          <a:bodyPr>
            <a:normAutofit fontScale="92500" lnSpcReduction="10000"/>
          </a:bodyPr>
          <a:lstStyle/>
          <a:p>
            <a:r>
              <a:rPr lang="en-US" dirty="0"/>
              <a:t>Schizocarp– fruit from a 2 to many </a:t>
            </a:r>
            <a:r>
              <a:rPr lang="en-US" dirty="0" err="1"/>
              <a:t>carpellate</a:t>
            </a:r>
            <a:r>
              <a:rPr lang="en-US" dirty="0"/>
              <a:t> gynoecium that splits into segments (splits between carpels) that then release the seeds (1-many seeds).</a:t>
            </a:r>
          </a:p>
          <a:p>
            <a:r>
              <a:rPr lang="en-US" dirty="0" err="1"/>
              <a:t>Nutlets</a:t>
            </a:r>
            <a:r>
              <a:rPr lang="en-US" dirty="0"/>
              <a:t>– small, dry, dehiscent fruit that splits between and through carpels.  </a:t>
            </a:r>
          </a:p>
          <a:p>
            <a:r>
              <a:rPr lang="en-US" dirty="0"/>
              <a:t>Capsule– fruit from a 2 to many </a:t>
            </a:r>
            <a:r>
              <a:rPr lang="en-US" dirty="0" err="1"/>
              <a:t>carpellate</a:t>
            </a:r>
            <a:r>
              <a:rPr lang="en-US" dirty="0"/>
              <a:t> gynoecium that splits to release seeds immediately.   Includes many types– </a:t>
            </a:r>
            <a:r>
              <a:rPr lang="en-US" dirty="0" err="1"/>
              <a:t>loculicidal</a:t>
            </a:r>
            <a:r>
              <a:rPr lang="en-US" dirty="0"/>
              <a:t>, </a:t>
            </a:r>
            <a:r>
              <a:rPr lang="en-US" dirty="0" err="1"/>
              <a:t>septicidal</a:t>
            </a:r>
            <a:r>
              <a:rPr lang="en-US" dirty="0"/>
              <a:t>, </a:t>
            </a:r>
            <a:r>
              <a:rPr lang="en-US" dirty="0" err="1"/>
              <a:t>denticidal</a:t>
            </a:r>
            <a:r>
              <a:rPr lang="en-US" dirty="0"/>
              <a:t>, etc.</a:t>
            </a:r>
          </a:p>
        </p:txBody>
      </p:sp>
      <p:pic>
        <p:nvPicPr>
          <p:cNvPr id="4" name="Recorded Sound">
            <a:hlinkClick r:id="" action="ppaction://media"/>
            <a:extLst>
              <a:ext uri="{FF2B5EF4-FFF2-40B4-BE49-F238E27FC236}">
                <a16:creationId xmlns:a16="http://schemas.microsoft.com/office/drawing/2014/main" id="{077AAFB4-C506-4E57-A4FC-778F395D42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3403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2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a:t>Schizocarps– Geranium </a:t>
            </a:r>
            <a:r>
              <a:rPr lang="en-US" dirty="0" err="1"/>
              <a:t>caespitosum</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 y="1150620"/>
            <a:ext cx="3344091" cy="2568158"/>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1143000"/>
            <a:ext cx="4368800" cy="3276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798" y="3657600"/>
            <a:ext cx="4573787" cy="3048000"/>
          </a:xfrm>
          <a:prstGeom prst="rect">
            <a:avLst/>
          </a:prstGeom>
        </p:spPr>
      </p:pic>
      <p:pic>
        <p:nvPicPr>
          <p:cNvPr id="3" name="Recorded Sound">
            <a:hlinkClick r:id="" action="ppaction://media"/>
            <a:extLst>
              <a:ext uri="{FF2B5EF4-FFF2-40B4-BE49-F238E27FC236}">
                <a16:creationId xmlns:a16="http://schemas.microsoft.com/office/drawing/2014/main" id="{14F39317-D6C1-44DB-A656-972C46F47E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2659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Schizocarps– </a:t>
            </a:r>
            <a:r>
              <a:rPr lang="en-US" dirty="0" err="1"/>
              <a:t>Malva</a:t>
            </a:r>
            <a:r>
              <a:rPr lang="en-US" dirty="0"/>
              <a:t> </a:t>
            </a:r>
            <a:r>
              <a:rPr lang="en-US" dirty="0" err="1"/>
              <a:t>neglecta</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33400" y="1295400"/>
            <a:ext cx="3070710" cy="2468563"/>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5200" y="1219200"/>
            <a:ext cx="5486757" cy="365640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3834289"/>
            <a:ext cx="4240996" cy="2928938"/>
          </a:xfrm>
          <a:prstGeom prst="rect">
            <a:avLst/>
          </a:prstGeom>
        </p:spPr>
      </p:pic>
      <p:pic>
        <p:nvPicPr>
          <p:cNvPr id="3" name="Recorded Sound">
            <a:hlinkClick r:id="" action="ppaction://media"/>
            <a:extLst>
              <a:ext uri="{FF2B5EF4-FFF2-40B4-BE49-F238E27FC236}">
                <a16:creationId xmlns:a16="http://schemas.microsoft.com/office/drawing/2014/main" id="{4A707052-DB7F-484F-B95E-A8F2AC21BF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93744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Nutlets</a:t>
            </a:r>
            <a:endParaRPr lang="en-US" dirty="0"/>
          </a:p>
        </p:txBody>
      </p:sp>
      <p:sp>
        <p:nvSpPr>
          <p:cNvPr id="4" name="Content Placeholder 3"/>
          <p:cNvSpPr>
            <a:spLocks noGrp="1"/>
          </p:cNvSpPr>
          <p:nvPr>
            <p:ph sz="half" idx="1"/>
          </p:nvPr>
        </p:nvSpPr>
        <p:spPr/>
        <p:txBody>
          <a:bodyPr/>
          <a:lstStyle/>
          <a:p>
            <a:r>
              <a:rPr lang="en-US" dirty="0" err="1"/>
              <a:t>Cryptantha</a:t>
            </a:r>
            <a:r>
              <a:rPr lang="en-US" dirty="0"/>
              <a:t> </a:t>
            </a:r>
            <a:r>
              <a:rPr lang="en-US" dirty="0" err="1"/>
              <a:t>pterocarya</a:t>
            </a:r>
            <a:endParaRPr lang="en-US" dirty="0"/>
          </a:p>
        </p:txBody>
      </p:sp>
      <p:sp>
        <p:nvSpPr>
          <p:cNvPr id="5" name="Content Placeholder 4"/>
          <p:cNvSpPr>
            <a:spLocks noGrp="1"/>
          </p:cNvSpPr>
          <p:nvPr>
            <p:ph sz="half" idx="2"/>
          </p:nvPr>
        </p:nvSpPr>
        <p:spPr/>
        <p:txBody>
          <a:bodyPr/>
          <a:lstStyle/>
          <a:p>
            <a:r>
              <a:rPr lang="en-US" dirty="0" err="1"/>
              <a:t>Stachys</a:t>
            </a:r>
            <a:r>
              <a:rPr lang="en-US" dirty="0"/>
              <a:t> </a:t>
            </a:r>
            <a:r>
              <a:rPr lang="en-US" dirty="0" err="1"/>
              <a:t>coccinea</a:t>
            </a: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03657"/>
            <a:ext cx="3877491" cy="2583984"/>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2743200"/>
            <a:ext cx="3352800" cy="2860358"/>
          </a:xfrm>
          <a:prstGeom prst="rect">
            <a:avLst/>
          </a:prstGeom>
        </p:spPr>
      </p:pic>
      <p:pic>
        <p:nvPicPr>
          <p:cNvPr id="3" name="Recorded Sound">
            <a:hlinkClick r:id="" action="ppaction://media"/>
            <a:extLst>
              <a:ext uri="{FF2B5EF4-FFF2-40B4-BE49-F238E27FC236}">
                <a16:creationId xmlns:a16="http://schemas.microsoft.com/office/drawing/2014/main" id="{225DFB00-D748-4442-9D5E-92299A90C7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8235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Capsules</a:t>
            </a:r>
          </a:p>
        </p:txBody>
      </p:sp>
      <p:sp>
        <p:nvSpPr>
          <p:cNvPr id="3" name="Content Placeholder 2"/>
          <p:cNvSpPr>
            <a:spLocks noGrp="1"/>
          </p:cNvSpPr>
          <p:nvPr>
            <p:ph idx="1"/>
          </p:nvPr>
        </p:nvSpPr>
        <p:spPr/>
        <p:txBody>
          <a:bodyPr/>
          <a:lstStyle/>
          <a:p>
            <a:r>
              <a:rPr lang="en-US" dirty="0" err="1"/>
              <a:t>Loculicidal</a:t>
            </a:r>
            <a:endParaRPr lang="en-US" dirty="0"/>
          </a:p>
          <a:p>
            <a:r>
              <a:rPr lang="en-US" dirty="0" err="1"/>
              <a:t>Septicidal</a:t>
            </a:r>
            <a:endParaRPr lang="en-US" dirty="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3048000"/>
            <a:ext cx="6155795" cy="2901462"/>
          </a:xfrm>
          <a:prstGeom prst="rect">
            <a:avLst/>
          </a:prstGeom>
        </p:spPr>
      </p:pic>
      <p:pic>
        <p:nvPicPr>
          <p:cNvPr id="5" name="Recorded Sound">
            <a:hlinkClick r:id="" action="ppaction://media"/>
            <a:extLst>
              <a:ext uri="{FF2B5EF4-FFF2-40B4-BE49-F238E27FC236}">
                <a16:creationId xmlns:a16="http://schemas.microsoft.com/office/drawing/2014/main" id="{A4DC0A89-DE13-4C96-AA36-4D81CC8132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67687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Capsules</a:t>
            </a:r>
          </a:p>
        </p:txBody>
      </p:sp>
      <p:sp>
        <p:nvSpPr>
          <p:cNvPr id="3" name="Content Placeholder 2"/>
          <p:cNvSpPr>
            <a:spLocks noGrp="1"/>
          </p:cNvSpPr>
          <p:nvPr>
            <p:ph idx="1"/>
          </p:nvPr>
        </p:nvSpPr>
        <p:spPr/>
        <p:txBody>
          <a:bodyPr/>
          <a:lstStyle/>
          <a:p>
            <a:r>
              <a:rPr lang="en-US" dirty="0" err="1"/>
              <a:t>Loculicidal</a:t>
            </a:r>
            <a:endParaRPr lang="en-US" dirty="0"/>
          </a:p>
          <a:p>
            <a:r>
              <a:rPr lang="en-US" dirty="0" err="1"/>
              <a:t>Septicidal</a:t>
            </a:r>
            <a:endParaRPr lang="en-US" dirty="0"/>
          </a:p>
        </p:txBody>
      </p:sp>
      <p:cxnSp>
        <p:nvCxnSpPr>
          <p:cNvPr id="6" name="Straight Arrow Connector 5"/>
          <p:cNvCxnSpPr/>
          <p:nvPr/>
        </p:nvCxnSpPr>
        <p:spPr>
          <a:xfrm>
            <a:off x="2743200" y="1905000"/>
            <a:ext cx="1981200" cy="762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810000"/>
            <a:ext cx="4113817" cy="2741473"/>
          </a:xfrm>
          <a:prstGeom prst="rect">
            <a:avLst/>
          </a:prstGeom>
        </p:spPr>
      </p:pic>
      <p:cxnSp>
        <p:nvCxnSpPr>
          <p:cNvPr id="9" name="Straight Arrow Connector 8"/>
          <p:cNvCxnSpPr/>
          <p:nvPr/>
        </p:nvCxnSpPr>
        <p:spPr>
          <a:xfrm>
            <a:off x="1981200" y="2667000"/>
            <a:ext cx="1524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4991" y="1295400"/>
            <a:ext cx="3043162" cy="3048000"/>
          </a:xfrm>
          <a:prstGeom prst="rect">
            <a:avLst/>
          </a:prstGeom>
        </p:spPr>
      </p:pic>
      <p:pic>
        <p:nvPicPr>
          <p:cNvPr id="4" name="Recorded Sound">
            <a:hlinkClick r:id="" action="ppaction://media"/>
            <a:extLst>
              <a:ext uri="{FF2B5EF4-FFF2-40B4-BE49-F238E27FC236}">
                <a16:creationId xmlns:a16="http://schemas.microsoft.com/office/drawing/2014/main" id="{B89AFEE2-5FFB-48EF-A18F-3D9991915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34591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Capsules</a:t>
            </a:r>
          </a:p>
        </p:txBody>
      </p:sp>
      <p:sp>
        <p:nvSpPr>
          <p:cNvPr id="3" name="Content Placeholder 2"/>
          <p:cNvSpPr>
            <a:spLocks noGrp="1"/>
          </p:cNvSpPr>
          <p:nvPr>
            <p:ph idx="1"/>
          </p:nvPr>
        </p:nvSpPr>
        <p:spPr/>
        <p:txBody>
          <a:bodyPr/>
          <a:lstStyle/>
          <a:p>
            <a:r>
              <a:rPr lang="en-US" dirty="0" err="1"/>
              <a:t>Denticidal</a:t>
            </a:r>
            <a:endParaRPr lang="en-US" dirty="0"/>
          </a:p>
          <a:p>
            <a:r>
              <a:rPr lang="en-US" dirty="0" err="1"/>
              <a:t>Poricidal</a:t>
            </a:r>
            <a:endParaRPr lang="en-US" dirty="0"/>
          </a:p>
          <a:p>
            <a:r>
              <a:rPr lang="en-US" dirty="0" err="1"/>
              <a:t>Circumscissile</a:t>
            </a:r>
            <a:endParaRPr lang="en-US" dirty="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3563" y="1371600"/>
            <a:ext cx="4410672" cy="3352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 y="3886200"/>
            <a:ext cx="3444021" cy="2709593"/>
          </a:xfrm>
          <a:prstGeom prst="rect">
            <a:avLst/>
          </a:prstGeom>
        </p:spPr>
      </p:pic>
      <p:sp>
        <p:nvSpPr>
          <p:cNvPr id="6" name="TextBox 5"/>
          <p:cNvSpPr txBox="1"/>
          <p:nvPr/>
        </p:nvSpPr>
        <p:spPr>
          <a:xfrm>
            <a:off x="5486400" y="5029200"/>
            <a:ext cx="2895600" cy="369332"/>
          </a:xfrm>
          <a:prstGeom prst="rect">
            <a:avLst/>
          </a:prstGeom>
          <a:noFill/>
        </p:spPr>
        <p:txBody>
          <a:bodyPr wrap="square" rtlCol="0">
            <a:spAutoFit/>
          </a:bodyPr>
          <a:lstStyle/>
          <a:p>
            <a:r>
              <a:rPr lang="en-US" dirty="0" err="1"/>
              <a:t>Portulaca</a:t>
            </a:r>
            <a:r>
              <a:rPr lang="en-US" dirty="0"/>
              <a:t> </a:t>
            </a:r>
            <a:r>
              <a:rPr lang="en-US" dirty="0" err="1"/>
              <a:t>suffrutescens</a:t>
            </a:r>
            <a:endParaRPr lang="en-US" dirty="0"/>
          </a:p>
        </p:txBody>
      </p:sp>
      <p:sp>
        <p:nvSpPr>
          <p:cNvPr id="7" name="TextBox 6"/>
          <p:cNvSpPr txBox="1"/>
          <p:nvPr/>
        </p:nvSpPr>
        <p:spPr>
          <a:xfrm>
            <a:off x="3962400" y="6382755"/>
            <a:ext cx="5105400" cy="369332"/>
          </a:xfrm>
          <a:prstGeom prst="rect">
            <a:avLst/>
          </a:prstGeom>
          <a:noFill/>
        </p:spPr>
        <p:txBody>
          <a:bodyPr wrap="square" rtlCol="0">
            <a:spAutoFit/>
          </a:bodyPr>
          <a:lstStyle/>
          <a:p>
            <a:r>
              <a:rPr lang="en-US" dirty="0" err="1"/>
              <a:t>Mentzelia</a:t>
            </a:r>
            <a:r>
              <a:rPr lang="en-US" dirty="0"/>
              <a:t> multiflora (dehisces by apical valves)</a:t>
            </a:r>
          </a:p>
        </p:txBody>
      </p:sp>
      <p:pic>
        <p:nvPicPr>
          <p:cNvPr id="8" name="Recorded Sound">
            <a:hlinkClick r:id="" action="ppaction://media"/>
            <a:extLst>
              <a:ext uri="{FF2B5EF4-FFF2-40B4-BE49-F238E27FC236}">
                <a16:creationId xmlns:a16="http://schemas.microsoft.com/office/drawing/2014/main" id="{74E68FD5-61F1-41C5-9FDF-B2F8697F6A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3864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Common Types of Indeterminate Inflorescences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sp>
        <p:nvSpPr>
          <p:cNvPr id="3" name="TextBox 2"/>
          <p:cNvSpPr txBox="1"/>
          <p:nvPr/>
        </p:nvSpPr>
        <p:spPr>
          <a:xfrm>
            <a:off x="2819400" y="6248400"/>
            <a:ext cx="5638800" cy="646331"/>
          </a:xfrm>
          <a:prstGeom prst="rect">
            <a:avLst/>
          </a:prstGeom>
          <a:noFill/>
        </p:spPr>
        <p:txBody>
          <a:bodyPr wrap="square" rtlCol="0">
            <a:spAutoFit/>
          </a:bodyPr>
          <a:lstStyle/>
          <a:p>
            <a:r>
              <a:rPr lang="en-US" dirty="0"/>
              <a:t>An indeterminate </a:t>
            </a:r>
            <a:r>
              <a:rPr lang="en-US" dirty="0" err="1"/>
              <a:t>thyrse</a:t>
            </a:r>
            <a:r>
              <a:rPr lang="en-US" dirty="0"/>
              <a:t> has an indeterminate main axis and determinate side branches.</a:t>
            </a:r>
          </a:p>
        </p:txBody>
      </p:sp>
      <p:pic>
        <p:nvPicPr>
          <p:cNvPr id="5" name="Recorded Sound">
            <a:hlinkClick r:id="" action="ppaction://media"/>
            <a:extLst>
              <a:ext uri="{FF2B5EF4-FFF2-40B4-BE49-F238E27FC236}">
                <a16:creationId xmlns:a16="http://schemas.microsoft.com/office/drawing/2014/main" id="{0A4434E9-FA9F-469F-9EDA-BBF861562F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2319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Aggregate Fruits</a:t>
            </a:r>
          </a:p>
        </p:txBody>
      </p:sp>
      <p:sp>
        <p:nvSpPr>
          <p:cNvPr id="3" name="Content Placeholder 2"/>
          <p:cNvSpPr>
            <a:spLocks noGrp="1"/>
          </p:cNvSpPr>
          <p:nvPr>
            <p:ph idx="1"/>
          </p:nvPr>
        </p:nvSpPr>
        <p:spPr>
          <a:xfrm>
            <a:off x="457200" y="1828800"/>
            <a:ext cx="8229600" cy="4525963"/>
          </a:xfrm>
        </p:spPr>
        <p:txBody>
          <a:bodyPr/>
          <a:lstStyle/>
          <a:p>
            <a:r>
              <a:rPr lang="en-US" dirty="0"/>
              <a:t>Aggregate fruit:  a fruit forming as the result of fusion of carpels from a SINGLE (A-</a:t>
            </a:r>
            <a:r>
              <a:rPr lang="en-US" dirty="0" err="1"/>
              <a:t>ggregate</a:t>
            </a:r>
            <a:r>
              <a:rPr lang="en-US" dirty="0"/>
              <a:t>) flower.  Examples:  strawberry is an aggregate of </a:t>
            </a:r>
            <a:r>
              <a:rPr lang="en-US" dirty="0" err="1"/>
              <a:t>achenes</a:t>
            </a:r>
            <a:r>
              <a:rPr lang="en-US" dirty="0"/>
              <a:t>, raspberry an aggregate of drupes.  Magnolia is an aggregate of follicles.  </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386EDB00-57DC-48ED-AC3F-423A78DF6D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2564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Strawberry:  an aggregate of </a:t>
            </a:r>
            <a:r>
              <a:rPr lang="en-US" dirty="0" err="1"/>
              <a:t>achenes</a:t>
            </a:r>
            <a:endParaRPr lang="en-US" dirty="0"/>
          </a:p>
        </p:txBody>
      </p:sp>
      <p:pic>
        <p:nvPicPr>
          <p:cNvPr id="5" name="Content Placeholder 4"/>
          <p:cNvPicPr>
            <a:picLocks noGrp="1" noChangeAspect="1"/>
          </p:cNvPicPr>
          <p:nvPr>
            <p:ph sz="half" idx="1"/>
          </p:nvPr>
        </p:nvPicPr>
        <p:blipFill>
          <a:blip r:embed="rId6" cstate="print">
            <a:extLst>
              <a:ext uri="{28A0092B-C50C-407E-A947-70E740481C1C}">
                <a14:useLocalDpi xmlns:a14="http://schemas.microsoft.com/office/drawing/2010/main" val="0"/>
              </a:ext>
            </a:extLst>
          </a:blip>
          <a:stretch>
            <a:fillRect/>
          </a:stretch>
        </p:blipFill>
        <p:spPr>
          <a:xfrm>
            <a:off x="457200" y="2110492"/>
            <a:ext cx="4038600" cy="3505378"/>
          </a:xfrm>
        </p:spPr>
      </p:pic>
      <p:pic>
        <p:nvPicPr>
          <p:cNvPr id="6" name="Content Placeholder 5"/>
          <p:cNvPicPr>
            <a:picLocks noGrp="1" noChangeAspect="1"/>
          </p:cNvPicPr>
          <p:nvPr>
            <p:ph sz="half" idx="2"/>
          </p:nvPr>
        </p:nvPicPr>
        <p:blipFill>
          <a:blip r:embed="rId7" cstate="print">
            <a:extLst>
              <a:ext uri="{28A0092B-C50C-407E-A947-70E740481C1C}">
                <a14:useLocalDpi xmlns:a14="http://schemas.microsoft.com/office/drawing/2010/main" val="0"/>
              </a:ext>
            </a:extLst>
          </a:blip>
          <a:stretch>
            <a:fillRect/>
          </a:stretch>
        </p:blipFill>
        <p:spPr>
          <a:xfrm>
            <a:off x="4648200" y="2362905"/>
            <a:ext cx="4038600" cy="3000553"/>
          </a:xfrm>
        </p:spPr>
      </p:pic>
      <p:pic>
        <p:nvPicPr>
          <p:cNvPr id="3" name="Recorded Sound">
            <a:hlinkClick r:id="" action="ppaction://media"/>
            <a:extLst>
              <a:ext uri="{FF2B5EF4-FFF2-40B4-BE49-F238E27FC236}">
                <a16:creationId xmlns:a16="http://schemas.microsoft.com/office/drawing/2014/main" id="{3429E14E-B411-4D8A-9FFA-D6D608D772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327525" y="3184525"/>
            <a:ext cx="487363" cy="487363"/>
          </a:xfrm>
          <a:prstGeom prst="rect">
            <a:avLst/>
          </a:prstGeom>
        </p:spPr>
      </p:pic>
      <p:pic>
        <p:nvPicPr>
          <p:cNvPr id="4" name="Recorded Sound">
            <a:hlinkClick r:id="" action="ppaction://media"/>
            <a:extLst>
              <a:ext uri="{FF2B5EF4-FFF2-40B4-BE49-F238E27FC236}">
                <a16:creationId xmlns:a16="http://schemas.microsoft.com/office/drawing/2014/main" id="{0C28B1AE-39C8-4908-BCC9-75B4D248E60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1803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8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Rose:  an aggregate of </a:t>
            </a:r>
            <a:r>
              <a:rPr lang="en-US" dirty="0" err="1"/>
              <a:t>achenes</a:t>
            </a:r>
            <a:r>
              <a:rPr lang="en-US" dirty="0"/>
              <a:t>!</a:t>
            </a:r>
          </a:p>
        </p:txBody>
      </p:sp>
      <p:pic>
        <p:nvPicPr>
          <p:cNvPr id="5" name="Content Placeholder 4"/>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2345551"/>
            <a:ext cx="4038600" cy="3035260"/>
          </a:xfrm>
        </p:spPr>
      </p:pic>
      <p:pic>
        <p:nvPicPr>
          <p:cNvPr id="6" name="Picture 7" descr="rosehips_cross_section"/>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000625" y="2691606"/>
            <a:ext cx="33337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173A738C-56DA-4AF5-9718-EAF0CBF28A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10310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1143000"/>
          </a:xfrm>
        </p:spPr>
        <p:txBody>
          <a:bodyPr/>
          <a:lstStyle/>
          <a:p>
            <a:r>
              <a:rPr lang="en-US" dirty="0"/>
              <a:t>Multiple Fruits</a:t>
            </a:r>
          </a:p>
        </p:txBody>
      </p:sp>
      <p:sp>
        <p:nvSpPr>
          <p:cNvPr id="3" name="Content Placeholder 2"/>
          <p:cNvSpPr>
            <a:spLocks noGrp="1"/>
          </p:cNvSpPr>
          <p:nvPr>
            <p:ph idx="1"/>
          </p:nvPr>
        </p:nvSpPr>
        <p:spPr>
          <a:xfrm>
            <a:off x="457200" y="1828800"/>
            <a:ext cx="8229600" cy="4525963"/>
          </a:xfrm>
        </p:spPr>
        <p:txBody>
          <a:bodyPr/>
          <a:lstStyle/>
          <a:p>
            <a:r>
              <a:rPr lang="en-US" b="1" dirty="0"/>
              <a:t>M-</a:t>
            </a:r>
            <a:r>
              <a:rPr lang="en-US" b="1" dirty="0" err="1"/>
              <a:t>ultiple</a:t>
            </a:r>
            <a:r>
              <a:rPr lang="en-US" b="1" dirty="0"/>
              <a:t> fruit</a:t>
            </a:r>
            <a:r>
              <a:rPr lang="en-US" dirty="0"/>
              <a:t>:  a fruit formed by the gynoecia of m-any closely clustered flowers.  </a:t>
            </a:r>
          </a:p>
          <a:p>
            <a:r>
              <a:rPr lang="en-US" dirty="0"/>
              <a:t>Pineapple  (</a:t>
            </a:r>
            <a:r>
              <a:rPr lang="en-US" dirty="0" err="1"/>
              <a:t>Ananas</a:t>
            </a:r>
            <a:r>
              <a:rPr lang="en-US" dirty="0"/>
              <a:t>) is a multiple of berries</a:t>
            </a:r>
          </a:p>
          <a:p>
            <a:r>
              <a:rPr lang="en-US" dirty="0"/>
              <a:t>Mulberry (</a:t>
            </a:r>
            <a:r>
              <a:rPr lang="en-US" dirty="0" err="1"/>
              <a:t>Morus</a:t>
            </a:r>
            <a:r>
              <a:rPr lang="en-US" dirty="0"/>
              <a:t>) is a multiple of drupes</a:t>
            </a:r>
          </a:p>
          <a:p>
            <a:r>
              <a:rPr lang="en-US" dirty="0"/>
              <a:t>Sycamore (</a:t>
            </a:r>
            <a:r>
              <a:rPr lang="en-US" dirty="0" err="1"/>
              <a:t>Platanus</a:t>
            </a:r>
            <a:r>
              <a:rPr lang="en-US" dirty="0"/>
              <a:t>) is a multiple of </a:t>
            </a:r>
            <a:r>
              <a:rPr lang="en-US" dirty="0" err="1"/>
              <a:t>achenes</a:t>
            </a:r>
            <a:endParaRPr lang="en-US" dirty="0"/>
          </a:p>
          <a:p>
            <a:endParaRPr lang="en-US" dirty="0"/>
          </a:p>
        </p:txBody>
      </p:sp>
      <p:pic>
        <p:nvPicPr>
          <p:cNvPr id="4" name="Recorded Sound">
            <a:hlinkClick r:id="" action="ppaction://media"/>
            <a:extLst>
              <a:ext uri="{FF2B5EF4-FFF2-40B4-BE49-F238E27FC236}">
                <a16:creationId xmlns:a16="http://schemas.microsoft.com/office/drawing/2014/main" id="{AA6323C5-9D11-41F3-B748-DF994D99FE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0972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Maclura</a:t>
            </a:r>
            <a:r>
              <a:rPr lang="en-US" dirty="0"/>
              <a:t> </a:t>
            </a:r>
            <a:r>
              <a:rPr lang="en-US" dirty="0" err="1"/>
              <a:t>pomifera</a:t>
            </a:r>
            <a:r>
              <a:rPr lang="en-US" dirty="0"/>
              <a:t>: a M (for many)-</a:t>
            </a:r>
            <a:r>
              <a:rPr lang="en-US" dirty="0" err="1"/>
              <a:t>ultiple</a:t>
            </a:r>
            <a:r>
              <a:rPr lang="en-US" dirty="0"/>
              <a:t> of drupes</a:t>
            </a:r>
          </a:p>
        </p:txBody>
      </p:sp>
      <p:pic>
        <p:nvPicPr>
          <p:cNvPr id="4" name="Content Placeholder 3"/>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57200" y="2516981"/>
            <a:ext cx="4038600" cy="2692400"/>
          </a:xfrm>
        </p:spPr>
      </p:pic>
      <p:pic>
        <p:nvPicPr>
          <p:cNvPr id="5" name="Content Placeholder 4"/>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4648200" y="2517507"/>
            <a:ext cx="4038600" cy="2691348"/>
          </a:xfrm>
        </p:spPr>
      </p:pic>
      <p:pic>
        <p:nvPicPr>
          <p:cNvPr id="3" name="Recorded Sound">
            <a:hlinkClick r:id="" action="ppaction://media"/>
            <a:extLst>
              <a:ext uri="{FF2B5EF4-FFF2-40B4-BE49-F238E27FC236}">
                <a16:creationId xmlns:a16="http://schemas.microsoft.com/office/drawing/2014/main" id="{6ED376CF-B78D-45E5-969C-5CABFBAC31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39317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Morus</a:t>
            </a:r>
            <a:r>
              <a:rPr lang="en-US" dirty="0"/>
              <a:t> </a:t>
            </a:r>
            <a:r>
              <a:rPr lang="en-US" dirty="0" err="1"/>
              <a:t>microphylla</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2114550"/>
            <a:ext cx="4394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114550"/>
            <a:ext cx="4204677" cy="31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a:extLst>
              <a:ext uri="{FF2B5EF4-FFF2-40B4-BE49-F238E27FC236}">
                <a16:creationId xmlns:a16="http://schemas.microsoft.com/office/drawing/2014/main" id="{8900E01D-130B-43E4-8696-D06ECFFCF6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170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Platanus</a:t>
            </a:r>
            <a:r>
              <a:rPr lang="en-US" dirty="0"/>
              <a:t> </a:t>
            </a:r>
            <a:r>
              <a:rPr lang="en-US" dirty="0" err="1"/>
              <a:t>wrightii</a:t>
            </a:r>
            <a:r>
              <a:rPr lang="en-US" dirty="0"/>
              <a:t>:  a multiple of </a:t>
            </a:r>
            <a:r>
              <a:rPr lang="en-US" dirty="0" err="1"/>
              <a:t>achenes</a:t>
            </a:r>
            <a:endParaRPr lang="en-US" dirty="0"/>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p:txBody>
          <a:bodyPr/>
          <a:lstStyle/>
          <a:p>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150597"/>
            <a:ext cx="4191000" cy="3447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0600" y="2553415"/>
            <a:ext cx="3964722" cy="2642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a:extLst>
              <a:ext uri="{FF2B5EF4-FFF2-40B4-BE49-F238E27FC236}">
                <a16:creationId xmlns:a16="http://schemas.microsoft.com/office/drawing/2014/main" id="{F5553D95-EDB6-4F39-8B01-FD6DE62C8E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6255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60428" y="1600200"/>
            <a:ext cx="6023144" cy="4525963"/>
          </a:xfrm>
        </p:spPr>
      </p:pic>
      <p:sp>
        <p:nvSpPr>
          <p:cNvPr id="3" name="Oval 2"/>
          <p:cNvSpPr/>
          <p:nvPr/>
        </p:nvSpPr>
        <p:spPr>
          <a:xfrm>
            <a:off x="3276600" y="3886200"/>
            <a:ext cx="914400" cy="685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 y="4229100"/>
            <a:ext cx="2133600" cy="369332"/>
          </a:xfrm>
          <a:prstGeom prst="rect">
            <a:avLst/>
          </a:prstGeom>
          <a:noFill/>
        </p:spPr>
        <p:txBody>
          <a:bodyPr wrap="square" rtlCol="0">
            <a:spAutoFit/>
          </a:bodyPr>
          <a:lstStyle/>
          <a:p>
            <a:r>
              <a:rPr lang="en-US" dirty="0"/>
              <a:t>Origin of Seed Coat</a:t>
            </a:r>
          </a:p>
        </p:txBody>
      </p:sp>
      <p:cxnSp>
        <p:nvCxnSpPr>
          <p:cNvPr id="7" name="Straight Arrow Connector 6"/>
          <p:cNvCxnSpPr/>
          <p:nvPr/>
        </p:nvCxnSpPr>
        <p:spPr>
          <a:xfrm flipV="1">
            <a:off x="2667000" y="4229100"/>
            <a:ext cx="6096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172200" y="2514600"/>
            <a:ext cx="2286000" cy="369332"/>
          </a:xfrm>
          <a:prstGeom prst="rect">
            <a:avLst/>
          </a:prstGeom>
          <a:noFill/>
        </p:spPr>
        <p:txBody>
          <a:bodyPr wrap="square" rtlCol="0">
            <a:spAutoFit/>
          </a:bodyPr>
          <a:lstStyle/>
          <a:p>
            <a:r>
              <a:rPr lang="en-US" dirty="0"/>
              <a:t>Origin of Endosperm</a:t>
            </a:r>
          </a:p>
        </p:txBody>
      </p:sp>
      <p:cxnSp>
        <p:nvCxnSpPr>
          <p:cNvPr id="10" name="Straight Arrow Connector 9"/>
          <p:cNvCxnSpPr>
            <a:stCxn id="8" idx="1"/>
          </p:cNvCxnSpPr>
          <p:nvPr/>
        </p:nvCxnSpPr>
        <p:spPr>
          <a:xfrm flipH="1">
            <a:off x="4572000" y="2819400"/>
            <a:ext cx="1600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51092F17-96BA-404F-981B-6EB5ADD0A4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07545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Seeds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0428" y="1600200"/>
            <a:ext cx="6023144" cy="4525963"/>
          </a:xfrm>
        </p:spPr>
      </p:pic>
    </p:spTree>
    <p:extLst>
      <p:ext uri="{BB962C8B-B14F-4D97-AF65-F5344CB8AC3E}">
        <p14:creationId xmlns:p14="http://schemas.microsoft.com/office/powerpoint/2010/main" val="31298579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Aril:  brightly colored outgrowth or thickening of the seed coat</a:t>
            </a:r>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590800"/>
            <a:ext cx="307511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256413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486400" y="5867400"/>
            <a:ext cx="2922715" cy="646331"/>
          </a:xfrm>
          <a:prstGeom prst="rect">
            <a:avLst/>
          </a:prstGeom>
          <a:noFill/>
        </p:spPr>
        <p:txBody>
          <a:bodyPr wrap="square" rtlCol="0">
            <a:spAutoFit/>
          </a:bodyPr>
          <a:lstStyle/>
          <a:p>
            <a:r>
              <a:rPr lang="en-US" dirty="0"/>
              <a:t>Water laden seed coat is edible</a:t>
            </a:r>
          </a:p>
        </p:txBody>
      </p:sp>
      <p:sp>
        <p:nvSpPr>
          <p:cNvPr id="5" name="TextBox 4"/>
          <p:cNvSpPr txBox="1"/>
          <p:nvPr/>
        </p:nvSpPr>
        <p:spPr>
          <a:xfrm>
            <a:off x="533400" y="6324600"/>
            <a:ext cx="4648200" cy="381000"/>
          </a:xfrm>
          <a:prstGeom prst="rect">
            <a:avLst/>
          </a:prstGeom>
          <a:noFill/>
        </p:spPr>
        <p:txBody>
          <a:bodyPr wrap="square" rtlCol="0">
            <a:spAutoFit/>
          </a:bodyPr>
          <a:lstStyle/>
          <a:p>
            <a:r>
              <a:rPr lang="en-US" dirty="0"/>
              <a:t>Q:  what type of fruit is this?</a:t>
            </a:r>
          </a:p>
        </p:txBody>
      </p:sp>
      <p:pic>
        <p:nvPicPr>
          <p:cNvPr id="6" name="Recorded Sound">
            <a:hlinkClick r:id="" action="ppaction://media"/>
            <a:extLst>
              <a:ext uri="{FF2B5EF4-FFF2-40B4-BE49-F238E27FC236}">
                <a16:creationId xmlns:a16="http://schemas.microsoft.com/office/drawing/2014/main" id="{F65AC611-55EF-4B00-ABD5-3AD644256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88460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68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Common Kinds of Determinate Inflorescences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0200" y="1547018"/>
            <a:ext cx="6023144" cy="4525963"/>
          </a:xfrm>
        </p:spPr>
      </p:pic>
      <p:sp>
        <p:nvSpPr>
          <p:cNvPr id="3" name="Oval 2"/>
          <p:cNvSpPr/>
          <p:nvPr/>
        </p:nvSpPr>
        <p:spPr>
          <a:xfrm>
            <a:off x="1752600" y="3810000"/>
            <a:ext cx="4572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4114800" y="3771900"/>
            <a:ext cx="609600" cy="266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5105400" y="392811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400800" y="3928110"/>
            <a:ext cx="7620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438400" y="5410200"/>
            <a:ext cx="5334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67200" y="5356860"/>
            <a:ext cx="685800"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6096000"/>
            <a:ext cx="8763000" cy="646331"/>
          </a:xfrm>
          <a:prstGeom prst="rect">
            <a:avLst/>
          </a:prstGeom>
          <a:noFill/>
        </p:spPr>
        <p:txBody>
          <a:bodyPr wrap="square" rtlCol="0">
            <a:spAutoFit/>
          </a:bodyPr>
          <a:lstStyle/>
          <a:p>
            <a:r>
              <a:rPr lang="en-US" dirty="0"/>
              <a:t>To summarize this slide:  the main determinate inflorescence is a cyme.  Heads and Umbels can be determinate or indeterminate.</a:t>
            </a:r>
          </a:p>
        </p:txBody>
      </p:sp>
      <p:sp>
        <p:nvSpPr>
          <p:cNvPr id="11" name="TextBox 10"/>
          <p:cNvSpPr txBox="1"/>
          <p:nvPr/>
        </p:nvSpPr>
        <p:spPr>
          <a:xfrm>
            <a:off x="1524000" y="4683264"/>
            <a:ext cx="457200" cy="707886"/>
          </a:xfrm>
          <a:prstGeom prst="rect">
            <a:avLst/>
          </a:prstGeom>
          <a:noFill/>
        </p:spPr>
        <p:txBody>
          <a:bodyPr wrap="square" rtlCol="0">
            <a:spAutoFit/>
          </a:bodyPr>
          <a:lstStyle/>
          <a:p>
            <a:r>
              <a:rPr lang="en-US" sz="4000" dirty="0"/>
              <a:t>*</a:t>
            </a:r>
          </a:p>
        </p:txBody>
      </p:sp>
      <p:sp>
        <p:nvSpPr>
          <p:cNvPr id="12" name="TextBox 11"/>
          <p:cNvSpPr txBox="1"/>
          <p:nvPr/>
        </p:nvSpPr>
        <p:spPr>
          <a:xfrm>
            <a:off x="5334000" y="2057400"/>
            <a:ext cx="381000" cy="707886"/>
          </a:xfrm>
          <a:prstGeom prst="rect">
            <a:avLst/>
          </a:prstGeom>
          <a:noFill/>
        </p:spPr>
        <p:txBody>
          <a:bodyPr wrap="square" rtlCol="0">
            <a:spAutoFit/>
          </a:bodyPr>
          <a:lstStyle/>
          <a:p>
            <a:r>
              <a:rPr lang="en-US" sz="4000" dirty="0"/>
              <a:t>*</a:t>
            </a:r>
          </a:p>
        </p:txBody>
      </p:sp>
      <p:sp>
        <p:nvSpPr>
          <p:cNvPr id="13" name="TextBox 12"/>
          <p:cNvSpPr txBox="1"/>
          <p:nvPr/>
        </p:nvSpPr>
        <p:spPr>
          <a:xfrm>
            <a:off x="3276600" y="4419600"/>
            <a:ext cx="533400" cy="707886"/>
          </a:xfrm>
          <a:prstGeom prst="rect">
            <a:avLst/>
          </a:prstGeom>
          <a:noFill/>
        </p:spPr>
        <p:txBody>
          <a:bodyPr wrap="square" rtlCol="0">
            <a:spAutoFit/>
          </a:bodyPr>
          <a:lstStyle/>
          <a:p>
            <a:r>
              <a:rPr lang="en-US" sz="4000" dirty="0"/>
              <a:t>*</a:t>
            </a:r>
          </a:p>
        </p:txBody>
      </p:sp>
      <p:sp>
        <p:nvSpPr>
          <p:cNvPr id="14" name="TextBox 13"/>
          <p:cNvSpPr txBox="1"/>
          <p:nvPr/>
        </p:nvSpPr>
        <p:spPr>
          <a:xfrm>
            <a:off x="7391400" y="1371600"/>
            <a:ext cx="1676400" cy="1754326"/>
          </a:xfrm>
          <a:prstGeom prst="rect">
            <a:avLst/>
          </a:prstGeom>
          <a:noFill/>
        </p:spPr>
        <p:txBody>
          <a:bodyPr wrap="square" rtlCol="0">
            <a:spAutoFit/>
          </a:bodyPr>
          <a:lstStyle/>
          <a:p>
            <a:r>
              <a:rPr lang="en-US" dirty="0"/>
              <a:t>* Will look like they are flowering from the bottom up and seem indeterminate!</a:t>
            </a:r>
          </a:p>
        </p:txBody>
      </p:sp>
      <p:pic>
        <p:nvPicPr>
          <p:cNvPr id="16" name="Recorded Sound">
            <a:hlinkClick r:id="" action="ppaction://media"/>
            <a:extLst>
              <a:ext uri="{FF2B5EF4-FFF2-40B4-BE49-F238E27FC236}">
                <a16:creationId xmlns:a16="http://schemas.microsoft.com/office/drawing/2014/main" id="{F9C56F6E-6101-4B90-8F79-2E479F8929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88032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62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B4639F-E369-4CC1-82BC-16F485D39550}"/>
              </a:ext>
            </a:extLst>
          </p:cNvPr>
          <p:cNvSpPr txBox="1"/>
          <p:nvPr/>
        </p:nvSpPr>
        <p:spPr>
          <a:xfrm>
            <a:off x="685799" y="424934"/>
            <a:ext cx="7924801" cy="5632311"/>
          </a:xfrm>
          <a:prstGeom prst="rect">
            <a:avLst/>
          </a:prstGeom>
          <a:solidFill>
            <a:srgbClr val="00B050"/>
          </a:solidFill>
        </p:spPr>
        <p:txBody>
          <a:bodyPr wrap="square" rtlCol="0">
            <a:spAutoFit/>
          </a:bodyPr>
          <a:lstStyle/>
          <a:p>
            <a:r>
              <a:rPr lang="en-US" sz="7200" dirty="0">
                <a:solidFill>
                  <a:srgbClr val="92D050"/>
                </a:solidFill>
              </a:rPr>
              <a:t>Time</a:t>
            </a:r>
            <a:r>
              <a:rPr lang="en-US" sz="7200" dirty="0"/>
              <a:t> </a:t>
            </a:r>
            <a:r>
              <a:rPr lang="en-US" sz="7200" dirty="0">
                <a:solidFill>
                  <a:srgbClr val="92D050"/>
                </a:solidFill>
              </a:rPr>
              <a:t>to Take a Virtual Tour of Walmart’s Produce Section</a:t>
            </a:r>
          </a:p>
          <a:p>
            <a:r>
              <a:rPr lang="en-US" sz="7200" dirty="0">
                <a:solidFill>
                  <a:srgbClr val="92D050"/>
                </a:solidFill>
              </a:rPr>
              <a:t>(Fruits and Nuts)</a:t>
            </a:r>
          </a:p>
        </p:txBody>
      </p:sp>
      <p:pic>
        <p:nvPicPr>
          <p:cNvPr id="3" name="Recorded Sound">
            <a:hlinkClick r:id="" action="ppaction://media"/>
            <a:extLst>
              <a:ext uri="{FF2B5EF4-FFF2-40B4-BE49-F238E27FC236}">
                <a16:creationId xmlns:a16="http://schemas.microsoft.com/office/drawing/2014/main" id="{DB92E7CA-A03E-48A5-A8F0-F41CD1BB82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41270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Determinate Inflorescence– Cyme, </a:t>
            </a:r>
            <a:r>
              <a:rPr lang="en-US" i="1" dirty="0" err="1"/>
              <a:t>Frasera</a:t>
            </a:r>
            <a:r>
              <a:rPr lang="en-US" i="1" dirty="0"/>
              <a:t> </a:t>
            </a:r>
            <a:r>
              <a:rPr lang="en-US" i="1" dirty="0" err="1"/>
              <a:t>speciosa</a:t>
            </a:r>
            <a:endParaRPr lang="en-US" i="1"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514600" y="1524000"/>
            <a:ext cx="3830836" cy="5107782"/>
          </a:xfrm>
        </p:spPr>
      </p:pic>
      <p:cxnSp>
        <p:nvCxnSpPr>
          <p:cNvPr id="5" name="Straight Arrow Connector 4">
            <a:extLst>
              <a:ext uri="{FF2B5EF4-FFF2-40B4-BE49-F238E27FC236}">
                <a16:creationId xmlns:a16="http://schemas.microsoft.com/office/drawing/2014/main" id="{72C846C8-DC43-4C05-AD23-FEC1F8DB0AC5}"/>
              </a:ext>
            </a:extLst>
          </p:cNvPr>
          <p:cNvCxnSpPr/>
          <p:nvPr/>
        </p:nvCxnSpPr>
        <p:spPr>
          <a:xfrm>
            <a:off x="914400" y="1524000"/>
            <a:ext cx="3581400" cy="45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BDFB1B77-F17A-4130-B140-B98E18880B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695519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Determinate Inflorescence– Cyme, </a:t>
            </a:r>
            <a:r>
              <a:rPr lang="en-US" i="1" dirty="0" err="1"/>
              <a:t>Commelina</a:t>
            </a:r>
            <a:r>
              <a:rPr lang="en-US" i="1" dirty="0"/>
              <a:t> </a:t>
            </a:r>
            <a:r>
              <a:rPr lang="en-US" i="1" dirty="0" err="1"/>
              <a:t>dianthifolia</a:t>
            </a:r>
            <a:endParaRPr lang="en-US" i="1"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5" name="TextBox 4"/>
          <p:cNvSpPr txBox="1"/>
          <p:nvPr/>
        </p:nvSpPr>
        <p:spPr>
          <a:xfrm>
            <a:off x="1295400" y="6324600"/>
            <a:ext cx="6781800" cy="369332"/>
          </a:xfrm>
          <a:prstGeom prst="rect">
            <a:avLst/>
          </a:prstGeom>
          <a:noFill/>
        </p:spPr>
        <p:txBody>
          <a:bodyPr wrap="square" rtlCol="0">
            <a:spAutoFit/>
          </a:bodyPr>
          <a:lstStyle/>
          <a:p>
            <a:r>
              <a:rPr lang="en-US" dirty="0"/>
              <a:t>Remember that the shoot is terminated by a flower.</a:t>
            </a:r>
          </a:p>
        </p:txBody>
      </p:sp>
      <p:pic>
        <p:nvPicPr>
          <p:cNvPr id="3" name="Recorded Sound">
            <a:hlinkClick r:id="" action="ppaction://media"/>
            <a:extLst>
              <a:ext uri="{FF2B5EF4-FFF2-40B4-BE49-F238E27FC236}">
                <a16:creationId xmlns:a16="http://schemas.microsoft.com/office/drawing/2014/main" id="{8A4BBF72-524F-44BD-AE77-6A08D0F6F7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28943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Determinate Inflorescence– Umbel, </a:t>
            </a:r>
            <a:r>
              <a:rPr lang="en-US" i="1" dirty="0" err="1"/>
              <a:t>Ligusticum</a:t>
            </a:r>
            <a:r>
              <a:rPr lang="en-US" i="1" dirty="0"/>
              <a:t> </a:t>
            </a:r>
            <a:r>
              <a:rPr lang="en-US" i="1" dirty="0" err="1"/>
              <a:t>porteri</a:t>
            </a:r>
            <a:endParaRPr lang="en-US" i="1"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57018" y="1600200"/>
            <a:ext cx="5629963" cy="4525963"/>
          </a:xfrm>
        </p:spPr>
      </p:pic>
      <p:pic>
        <p:nvPicPr>
          <p:cNvPr id="3" name="Recorded Sound">
            <a:hlinkClick r:id="" action="ppaction://media"/>
            <a:extLst>
              <a:ext uri="{FF2B5EF4-FFF2-40B4-BE49-F238E27FC236}">
                <a16:creationId xmlns:a16="http://schemas.microsoft.com/office/drawing/2014/main" id="{A23844BE-5E69-4E9B-921A-997219FAD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72520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Determinate Inflorescence– </a:t>
            </a:r>
            <a:r>
              <a:rPr lang="en-US" dirty="0" err="1"/>
              <a:t>Scorpioid</a:t>
            </a:r>
            <a:r>
              <a:rPr lang="en-US" dirty="0"/>
              <a:t> Cyme  </a:t>
            </a:r>
            <a:r>
              <a:rPr lang="en-US" sz="2700" dirty="0"/>
              <a:t>(These frequently look like they are indeterminate)</a:t>
            </a:r>
          </a:p>
        </p:txBody>
      </p:sp>
      <p:sp>
        <p:nvSpPr>
          <p:cNvPr id="4" name="Text Placeholder 3"/>
          <p:cNvSpPr>
            <a:spLocks noGrp="1"/>
          </p:cNvSpPr>
          <p:nvPr>
            <p:ph type="body" idx="1"/>
          </p:nvPr>
        </p:nvSpPr>
        <p:spPr/>
        <p:txBody>
          <a:bodyPr>
            <a:normAutofit fontScale="92500" lnSpcReduction="20000"/>
          </a:bodyPr>
          <a:lstStyle/>
          <a:p>
            <a:r>
              <a:rPr lang="en-US" i="1" dirty="0" err="1"/>
              <a:t>Phacelia</a:t>
            </a:r>
            <a:r>
              <a:rPr lang="en-US" i="1" dirty="0"/>
              <a:t> </a:t>
            </a:r>
            <a:r>
              <a:rPr lang="en-US" i="1" dirty="0" err="1"/>
              <a:t>neomexicana</a:t>
            </a:r>
            <a:r>
              <a:rPr lang="en-US" i="1" dirty="0"/>
              <a:t> </a:t>
            </a:r>
            <a:r>
              <a:rPr lang="en-US" dirty="0"/>
              <a:t>(</a:t>
            </a:r>
            <a:r>
              <a:rPr lang="en-US" dirty="0" err="1"/>
              <a:t>Hydrophyllaceae</a:t>
            </a:r>
            <a:r>
              <a:rPr lang="en-US" dirty="0"/>
              <a:t>)</a:t>
            </a:r>
          </a:p>
        </p:txBody>
      </p:sp>
      <p:sp>
        <p:nvSpPr>
          <p:cNvPr id="5" name="Content Placeholder 4"/>
          <p:cNvSpPr>
            <a:spLocks noGrp="1"/>
          </p:cNvSpPr>
          <p:nvPr>
            <p:ph sz="half" idx="2"/>
          </p:nvPr>
        </p:nvSpPr>
        <p:spPr/>
        <p:txBody>
          <a:bodyPr/>
          <a:lstStyle/>
          <a:p>
            <a:endParaRPr lang="en-US"/>
          </a:p>
        </p:txBody>
      </p:sp>
      <p:sp>
        <p:nvSpPr>
          <p:cNvPr id="6" name="Text Placeholder 5"/>
          <p:cNvSpPr>
            <a:spLocks noGrp="1"/>
          </p:cNvSpPr>
          <p:nvPr>
            <p:ph type="body" sz="quarter" idx="3"/>
          </p:nvPr>
        </p:nvSpPr>
        <p:spPr>
          <a:xfrm>
            <a:off x="4645025" y="1417638"/>
            <a:ext cx="4041775" cy="757237"/>
          </a:xfrm>
        </p:spPr>
        <p:txBody>
          <a:bodyPr>
            <a:normAutofit fontScale="92500" lnSpcReduction="20000"/>
          </a:bodyPr>
          <a:lstStyle/>
          <a:p>
            <a:r>
              <a:rPr lang="en-US" i="1" dirty="0" err="1"/>
              <a:t>Oreocarya</a:t>
            </a:r>
            <a:r>
              <a:rPr lang="en-US" i="1" dirty="0"/>
              <a:t> suffruticosa </a:t>
            </a:r>
            <a:r>
              <a:rPr lang="en-US" dirty="0"/>
              <a:t>(Boraginaceae)</a:t>
            </a:r>
          </a:p>
        </p:txBody>
      </p:sp>
      <p:sp>
        <p:nvSpPr>
          <p:cNvPr id="7" name="Content Placeholder 6"/>
          <p:cNvSpPr>
            <a:spLocks noGrp="1"/>
          </p:cNvSpPr>
          <p:nvPr>
            <p:ph sz="quarter" idx="4"/>
          </p:nvPr>
        </p:nvSpPr>
        <p:spPr/>
        <p:txBody>
          <a:bodyPr/>
          <a:lstStyle/>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209800"/>
            <a:ext cx="3276600" cy="4364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5285" y="3048000"/>
            <a:ext cx="41910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Recorded Sound">
            <a:hlinkClick r:id="" action="ppaction://media"/>
            <a:extLst>
              <a:ext uri="{FF2B5EF4-FFF2-40B4-BE49-F238E27FC236}">
                <a16:creationId xmlns:a16="http://schemas.microsoft.com/office/drawing/2014/main" id="{C62CCA7A-FD6A-4291-A1A9-932790165E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13248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1023</TotalTime>
  <Words>1223</Words>
  <Application>Microsoft Office PowerPoint</Application>
  <PresentationFormat>On-screen Show (4:3)</PresentationFormat>
  <Paragraphs>133</Paragraphs>
  <Slides>50</Slides>
  <Notes>0</Notes>
  <HiddenSlides>0</HiddenSlides>
  <MMClips>50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4" baseType="lpstr">
      <vt:lpstr>Arial</vt:lpstr>
      <vt:lpstr>Calibri</vt:lpstr>
      <vt:lpstr>Office Theme</vt:lpstr>
      <vt:lpstr>Document</vt:lpstr>
      <vt:lpstr>Inflorescences, Fruits &amp; Seeds Judd et al pp. 85-113</vt:lpstr>
      <vt:lpstr>Inflorescence</vt:lpstr>
      <vt:lpstr>Two Types of (Angiosperm) Inflorescences</vt:lpstr>
      <vt:lpstr>Common Types of Indeterminate Inflorescences</vt:lpstr>
      <vt:lpstr>Common Kinds of Determinate Inflorescences</vt:lpstr>
      <vt:lpstr>Determinate Inflorescence– Cyme, Frasera speciosa</vt:lpstr>
      <vt:lpstr>Determinate Inflorescence– Cyme, Commelina dianthifolia</vt:lpstr>
      <vt:lpstr>Determinate Inflorescence– Umbel, Ligusticum porteri</vt:lpstr>
      <vt:lpstr>Determinate Inflorescence– Scorpioid Cyme  (These frequently look like they are indeterminate)</vt:lpstr>
      <vt:lpstr>Indeterminate Inflorescence– Spike, Astragalus tephrodes</vt:lpstr>
      <vt:lpstr>Indeterminate Inflorescence--  Spike</vt:lpstr>
      <vt:lpstr>Indeterminate Inflorescence– Panicle, Phalaris arundinacea</vt:lpstr>
      <vt:lpstr>Indeterminate Inflorescence–  Head, Helianthus annus (heads can also be determinate)</vt:lpstr>
      <vt:lpstr>Fruit Types</vt:lpstr>
      <vt:lpstr>PowerPoint Presentation</vt:lpstr>
      <vt:lpstr>Fruits Can Be Confusing!  Beware common names…</vt:lpstr>
      <vt:lpstr>Pericarp (mature ovary wall of the fruit)</vt:lpstr>
      <vt:lpstr>Fruits– Indehiscent &amp; Fleshy</vt:lpstr>
      <vt:lpstr>Berries</vt:lpstr>
      <vt:lpstr>My Favorite Berry!</vt:lpstr>
      <vt:lpstr>PowerPoint Presentation</vt:lpstr>
      <vt:lpstr>Tropical Plants Can Have Weird Fruits</vt:lpstr>
      <vt:lpstr>Special Berries-- Pomes</vt:lpstr>
      <vt:lpstr>Other Special Berries</vt:lpstr>
      <vt:lpstr>Drupes</vt:lpstr>
      <vt:lpstr>Fruits– Indehiscent &amp; Dry</vt:lpstr>
      <vt:lpstr>Nuts</vt:lpstr>
      <vt:lpstr>Achenes</vt:lpstr>
      <vt:lpstr>Samaras</vt:lpstr>
      <vt:lpstr>Fruit Dehiscent, dry, one carpel</vt:lpstr>
      <vt:lpstr>Follicles</vt:lpstr>
      <vt:lpstr>Legumes– always from 1 carpel</vt:lpstr>
      <vt:lpstr>Fruit Dehiscent, Dry, Two or More Carpels</vt:lpstr>
      <vt:lpstr>Schizocarps– Geranium caespitosum</vt:lpstr>
      <vt:lpstr>Schizocarps– Malva neglecta</vt:lpstr>
      <vt:lpstr>Nutlets</vt:lpstr>
      <vt:lpstr>Capsules</vt:lpstr>
      <vt:lpstr>Capsules</vt:lpstr>
      <vt:lpstr>Capsules</vt:lpstr>
      <vt:lpstr>Aggregate Fruits</vt:lpstr>
      <vt:lpstr>Strawberry:  an aggregate of achenes</vt:lpstr>
      <vt:lpstr>Rose:  an aggregate of achenes!</vt:lpstr>
      <vt:lpstr>Multiple Fruits</vt:lpstr>
      <vt:lpstr>Maclura pomifera: a M (for many)-ultiple of drupes</vt:lpstr>
      <vt:lpstr>Morus microphylla</vt:lpstr>
      <vt:lpstr>Platanus wrightii:  a multiple of achenes</vt:lpstr>
      <vt:lpstr>Seeds</vt:lpstr>
      <vt:lpstr>Seeds</vt:lpstr>
      <vt:lpstr>Aril:  brightly colored outgrowth or thickening of the seed coat</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Inflorescence, Fruits &amp; Seeds</dc:title>
  <dc:creator>Russ</dc:creator>
  <cp:lastModifiedBy>Russ Kleinman</cp:lastModifiedBy>
  <cp:revision>105</cp:revision>
  <dcterms:created xsi:type="dcterms:W3CDTF">2011-04-21T01:46:49Z</dcterms:created>
  <dcterms:modified xsi:type="dcterms:W3CDTF">2020-09-10T23:18:03Z</dcterms:modified>
</cp:coreProperties>
</file>